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handoutMasterIdLst>
    <p:handoutMasterId r:id="rId32"/>
  </p:handoutMasterIdLst>
  <p:sldIdLst>
    <p:sldId id="324" r:id="rId2"/>
    <p:sldId id="293" r:id="rId3"/>
    <p:sldId id="322" r:id="rId4"/>
    <p:sldId id="256" r:id="rId5"/>
    <p:sldId id="257" r:id="rId6"/>
    <p:sldId id="303" r:id="rId7"/>
    <p:sldId id="259" r:id="rId8"/>
    <p:sldId id="295" r:id="rId9"/>
    <p:sldId id="296" r:id="rId10"/>
    <p:sldId id="297" r:id="rId11"/>
    <p:sldId id="298" r:id="rId12"/>
    <p:sldId id="305" r:id="rId13"/>
    <p:sldId id="325" r:id="rId14"/>
    <p:sldId id="301" r:id="rId15"/>
    <p:sldId id="260" r:id="rId16"/>
    <p:sldId id="294" r:id="rId17"/>
    <p:sldId id="302" r:id="rId18"/>
    <p:sldId id="307" r:id="rId19"/>
    <p:sldId id="304" r:id="rId20"/>
    <p:sldId id="258" r:id="rId21"/>
    <p:sldId id="328" r:id="rId22"/>
    <p:sldId id="300" r:id="rId23"/>
    <p:sldId id="311" r:id="rId24"/>
    <p:sldId id="313" r:id="rId25"/>
    <p:sldId id="314" r:id="rId26"/>
    <p:sldId id="315" r:id="rId27"/>
    <p:sldId id="317" r:id="rId28"/>
    <p:sldId id="319" r:id="rId29"/>
    <p:sldId id="30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21"/>
    <p:restoredTop sz="82517"/>
  </p:normalViewPr>
  <p:slideViewPr>
    <p:cSldViewPr snapToGrid="0" snapToObjects="1">
      <p:cViewPr varScale="1">
        <p:scale>
          <a:sx n="95" d="100"/>
          <a:sy n="95" d="100"/>
        </p:scale>
        <p:origin x="1686" y="84"/>
      </p:cViewPr>
      <p:guideLst>
        <p:guide orient="horz" pos="2160"/>
        <p:guide pos="2880"/>
      </p:guideLst>
    </p:cSldViewPr>
  </p:slideViewPr>
  <p:notesTextViewPr>
    <p:cViewPr>
      <p:scale>
        <a:sx n="100" d="100"/>
        <a:sy n="100" d="100"/>
      </p:scale>
      <p:origin x="0" y="0"/>
    </p:cViewPr>
  </p:notesTextViewPr>
  <p:sorterViewPr>
    <p:cViewPr>
      <p:scale>
        <a:sx n="121" d="100"/>
        <a:sy n="121"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81AD90-E9BF-4144-B925-F68F61285E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4F1154-86F0-6A49-B364-6E39823F33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955886-74A0-F840-8776-103B8B606794}" type="datetimeFigureOut">
              <a:rPr lang="en-US" smtClean="0"/>
              <a:t>8/24/2022</a:t>
            </a:fld>
            <a:endParaRPr lang="en-US"/>
          </a:p>
        </p:txBody>
      </p:sp>
      <p:sp>
        <p:nvSpPr>
          <p:cNvPr id="4" name="Footer Placeholder 3">
            <a:extLst>
              <a:ext uri="{FF2B5EF4-FFF2-40B4-BE49-F238E27FC236}">
                <a16:creationId xmlns:a16="http://schemas.microsoft.com/office/drawing/2014/main" id="{64F7DA28-F557-3E49-9624-65540862A8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A10224-67D5-B840-889E-818DD475EF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013B14-2140-A741-8286-1DD497D418AE}" type="slidenum">
              <a:rPr lang="en-US" smtClean="0"/>
              <a:t>‹#›</a:t>
            </a:fld>
            <a:endParaRPr lang="en-US"/>
          </a:p>
        </p:txBody>
      </p:sp>
    </p:spTree>
    <p:extLst>
      <p:ext uri="{BB962C8B-B14F-4D97-AF65-F5344CB8AC3E}">
        <p14:creationId xmlns:p14="http://schemas.microsoft.com/office/powerpoint/2010/main" val="3500713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66A874-4DBE-6B44-8E9F-2089389D0A8E}" type="datetimeFigureOut">
              <a:rPr lang="en-US" smtClean="0"/>
              <a:t>8/24/2022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49B5D-3A6F-114D-AC19-BB25AC51AD16}" type="slidenum">
              <a:rPr lang="en-US" smtClean="0"/>
              <a:t>‹#›</a:t>
            </a:fld>
            <a:endParaRPr lang="en-US"/>
          </a:p>
        </p:txBody>
      </p:sp>
    </p:spTree>
    <p:extLst>
      <p:ext uri="{BB962C8B-B14F-4D97-AF65-F5344CB8AC3E}">
        <p14:creationId xmlns:p14="http://schemas.microsoft.com/office/powerpoint/2010/main" val="22042287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1</a:t>
            </a:fld>
            <a:endParaRPr lang="en-US"/>
          </a:p>
        </p:txBody>
      </p:sp>
    </p:spTree>
    <p:extLst>
      <p:ext uri="{BB962C8B-B14F-4D97-AF65-F5344CB8AC3E}">
        <p14:creationId xmlns:p14="http://schemas.microsoft.com/office/powerpoint/2010/main" val="5515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935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Delegation means</a:t>
            </a:r>
          </a:p>
          <a:p>
            <a:r>
              <a:rPr lang="en-US" sz="1200" kern="1200" dirty="0">
                <a:solidFill>
                  <a:schemeClr val="tx1"/>
                </a:solidFill>
                <a:effectLst/>
                <a:latin typeface="+mn-lt"/>
                <a:ea typeface="+mn-ea"/>
                <a:cs typeface="+mn-cs"/>
              </a:rPr>
              <a:t>assigning responsibility for</a:t>
            </a:r>
          </a:p>
          <a:p>
            <a:r>
              <a:rPr lang="en-US" sz="1200" kern="1200" dirty="0">
                <a:solidFill>
                  <a:schemeClr val="tx1"/>
                </a:solidFill>
                <a:effectLst/>
                <a:latin typeface="+mn-lt"/>
                <a:ea typeface="+mn-ea"/>
                <a:cs typeface="+mn-cs"/>
              </a:rPr>
              <a:t>a task to someone else,</a:t>
            </a:r>
          </a:p>
          <a:p>
            <a:r>
              <a:rPr lang="en-US" sz="1200" kern="1200" dirty="0">
                <a:solidFill>
                  <a:schemeClr val="tx1"/>
                </a:solidFill>
                <a:effectLst/>
                <a:latin typeface="+mn-lt"/>
                <a:ea typeface="+mn-ea"/>
                <a:cs typeface="+mn-cs"/>
              </a:rPr>
              <a:t>freeing up some of your</a:t>
            </a:r>
          </a:p>
          <a:p>
            <a:r>
              <a:rPr lang="en-US" sz="1200" kern="1200" dirty="0">
                <a:solidFill>
                  <a:schemeClr val="tx1"/>
                </a:solidFill>
                <a:effectLst/>
                <a:latin typeface="+mn-lt"/>
                <a:ea typeface="+mn-ea"/>
                <a:cs typeface="+mn-cs"/>
              </a:rPr>
              <a:t>time for tasks that require</a:t>
            </a:r>
          </a:p>
          <a:p>
            <a:r>
              <a:rPr lang="en-US" sz="1200" kern="1200" dirty="0">
                <a:solidFill>
                  <a:schemeClr val="tx1"/>
                </a:solidFill>
                <a:effectLst/>
                <a:latin typeface="+mn-lt"/>
                <a:ea typeface="+mn-ea"/>
                <a:cs typeface="+mn-cs"/>
              </a:rPr>
              <a:t>your expertise.</a:t>
            </a:r>
          </a:p>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10</a:t>
            </a:fld>
            <a:endParaRPr lang="en-US"/>
          </a:p>
        </p:txBody>
      </p:sp>
    </p:spTree>
    <p:extLst>
      <p:ext uri="{BB962C8B-B14F-4D97-AF65-F5344CB8AC3E}">
        <p14:creationId xmlns:p14="http://schemas.microsoft.com/office/powerpoint/2010/main" val="2656018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11</a:t>
            </a:fld>
            <a:endParaRPr lang="en-US"/>
          </a:p>
        </p:txBody>
      </p:sp>
    </p:spTree>
    <p:extLst>
      <p:ext uri="{BB962C8B-B14F-4D97-AF65-F5344CB8AC3E}">
        <p14:creationId xmlns:p14="http://schemas.microsoft.com/office/powerpoint/2010/main" val="902608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anti-to -do list people argue that 40% of what is on a to-do </a:t>
            </a:r>
            <a:r>
              <a:rPr lang="en-US" dirty="0" err="1"/>
              <a:t>ist</a:t>
            </a:r>
            <a:r>
              <a:rPr lang="en-US" dirty="0"/>
              <a:t> never gets done and they endorse going by a </a:t>
            </a:r>
            <a:r>
              <a:rPr lang="en-US" dirty="0" err="1"/>
              <a:t>calendar..which</a:t>
            </a:r>
            <a:r>
              <a:rPr lang="en-US" dirty="0"/>
              <a:t> in many ways is just a to do list adjusted for time</a:t>
            </a:r>
          </a:p>
          <a:p>
            <a:endParaRPr lang="en-US" dirty="0"/>
          </a:p>
          <a:p>
            <a:r>
              <a:rPr lang="en-US" dirty="0"/>
              <a:t>so I often have a weekly to do list , which waxes and wanes  over time , but it allows you to keep that monkey brain quiet, such a list helps you from then going from one task to the next and interrupting you concentration on one task because you just remembered something else you should do ..</a:t>
            </a:r>
          </a:p>
          <a:p>
            <a:endParaRPr lang="en-US" dirty="0"/>
          </a:p>
          <a:p>
            <a:endParaRPr lang="en-US" dirty="0"/>
          </a:p>
          <a:p>
            <a:r>
              <a:rPr lang="en-US" dirty="0"/>
              <a:t>.....which brings me to the next point of organizing your time into blocks</a:t>
            </a:r>
          </a:p>
        </p:txBody>
      </p:sp>
      <p:sp>
        <p:nvSpPr>
          <p:cNvPr id="4" name="Slide Number Placeholder 3"/>
          <p:cNvSpPr>
            <a:spLocks noGrp="1"/>
          </p:cNvSpPr>
          <p:nvPr>
            <p:ph type="sldNum" sz="quarter" idx="5"/>
          </p:nvPr>
        </p:nvSpPr>
        <p:spPr/>
        <p:txBody>
          <a:bodyPr/>
          <a:lstStyle/>
          <a:p>
            <a:fld id="{49049B5D-3A6F-114D-AC19-BB25AC51AD16}" type="slidenum">
              <a:rPr lang="en-US" smtClean="0"/>
              <a:t>12</a:t>
            </a:fld>
            <a:endParaRPr lang="en-US"/>
          </a:p>
        </p:txBody>
      </p:sp>
    </p:spTree>
    <p:extLst>
      <p:ext uri="{BB962C8B-B14F-4D97-AF65-F5344CB8AC3E}">
        <p14:creationId xmlns:p14="http://schemas.microsoft.com/office/powerpoint/2010/main" val="373873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 </a:t>
            </a:r>
            <a:r>
              <a:rPr lang="en-US" dirty="0" err="1"/>
              <a:t>hrs</a:t>
            </a:r>
            <a:r>
              <a:rPr lang="en-US" dirty="0"/>
              <a:t> in the day, </a:t>
            </a:r>
            <a:r>
              <a:rPr lang="en-US" dirty="0" err="1"/>
              <a:t>hopeuflly</a:t>
            </a:r>
            <a:r>
              <a:rPr lang="en-US" dirty="0"/>
              <a:t> you all get about  8 </a:t>
            </a:r>
            <a:r>
              <a:rPr lang="en-US" dirty="0" err="1"/>
              <a:t>hrs</a:t>
            </a:r>
            <a:r>
              <a:rPr lang="en-US" dirty="0"/>
              <a:t> of sleep that leaves 16 so  </a:t>
            </a:r>
            <a:r>
              <a:rPr lang="en-US" dirty="0" err="1"/>
              <a:t>dont</a:t>
            </a:r>
            <a:r>
              <a:rPr lang="en-US" dirty="0"/>
              <a:t> schedule more than 12 </a:t>
            </a:r>
            <a:r>
              <a:rPr lang="en-US" dirty="0" err="1"/>
              <a:t>hrs</a:t>
            </a:r>
            <a:endParaRPr lang="en-US" dirty="0"/>
          </a:p>
          <a:p>
            <a:r>
              <a:rPr lang="en-US" dirty="0"/>
              <a:t>I am not </a:t>
            </a:r>
            <a:r>
              <a:rPr lang="en-US" dirty="0" err="1"/>
              <a:t>ssaying</a:t>
            </a:r>
            <a:r>
              <a:rPr lang="en-US" dirty="0"/>
              <a:t> you need to work or study for 12 </a:t>
            </a:r>
            <a:r>
              <a:rPr lang="en-US" dirty="0" err="1"/>
              <a:t>hrs</a:t>
            </a:r>
            <a:r>
              <a:rPr lang="en-US" dirty="0"/>
              <a:t> ..you should schedule </a:t>
            </a:r>
            <a:r>
              <a:rPr lang="en-US" dirty="0" err="1"/>
              <a:t>excercise</a:t>
            </a:r>
            <a:r>
              <a:rPr lang="en-US" dirty="0"/>
              <a:t> and </a:t>
            </a:r>
            <a:r>
              <a:rPr lang="en-US" dirty="0" err="1"/>
              <a:t>netflix</a:t>
            </a:r>
            <a:r>
              <a:rPr lang="en-US" dirty="0"/>
              <a:t> time  but leave some time unscheduled because as you click often on </a:t>
            </a:r>
            <a:r>
              <a:rPr lang="en-US" dirty="0" err="1"/>
              <a:t>websites,,,you</a:t>
            </a:r>
            <a:r>
              <a:rPr lang="en-US" dirty="0"/>
              <a:t> are not a robot !</a:t>
            </a:r>
          </a:p>
        </p:txBody>
      </p:sp>
      <p:sp>
        <p:nvSpPr>
          <p:cNvPr id="4" name="Slide Number Placeholder 3"/>
          <p:cNvSpPr>
            <a:spLocks noGrp="1"/>
          </p:cNvSpPr>
          <p:nvPr>
            <p:ph type="sldNum" sz="quarter" idx="5"/>
          </p:nvPr>
        </p:nvSpPr>
        <p:spPr/>
        <p:txBody>
          <a:bodyPr/>
          <a:lstStyle/>
          <a:p>
            <a:fld id="{49049B5D-3A6F-114D-AC19-BB25AC51AD16}" type="slidenum">
              <a:rPr lang="en-US" smtClean="0"/>
              <a:t>15</a:t>
            </a:fld>
            <a:endParaRPr lang="en-US"/>
          </a:p>
        </p:txBody>
      </p:sp>
    </p:spTree>
    <p:extLst>
      <p:ext uri="{BB962C8B-B14F-4D97-AF65-F5344CB8AC3E}">
        <p14:creationId xmlns:p14="http://schemas.microsoft.com/office/powerpoint/2010/main" val="680840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Morning v evening people ..this is not related to your circadian biology </a:t>
            </a:r>
          </a:p>
          <a:p>
            <a:endParaRPr lang="en-US" dirty="0"/>
          </a:p>
          <a:p>
            <a:r>
              <a:rPr lang="en-US" dirty="0"/>
              <a:t>If your start your day at 7 or 10 .. Use the first 2 </a:t>
            </a:r>
            <a:r>
              <a:rPr lang="en-US" dirty="0" err="1"/>
              <a:t>hrs</a:t>
            </a:r>
            <a:r>
              <a:rPr lang="en-US" dirty="0"/>
              <a:t> </a:t>
            </a:r>
            <a:r>
              <a:rPr lang="en-US" dirty="0" err="1"/>
              <a:t>fo</a:t>
            </a:r>
            <a:r>
              <a:rPr lang="en-US" dirty="0"/>
              <a:t> your day ..when you are most fit to work on the most challenging </a:t>
            </a:r>
            <a:r>
              <a:rPr lang="en-US"/>
              <a:t>task </a:t>
            </a:r>
          </a:p>
        </p:txBody>
      </p:sp>
      <p:sp>
        <p:nvSpPr>
          <p:cNvPr id="4" name="Slide Number Placeholder 3"/>
          <p:cNvSpPr>
            <a:spLocks noGrp="1"/>
          </p:cNvSpPr>
          <p:nvPr>
            <p:ph type="sldNum" sz="quarter" idx="5"/>
          </p:nvPr>
        </p:nvSpPr>
        <p:spPr/>
        <p:txBody>
          <a:bodyPr/>
          <a:lstStyle/>
          <a:p>
            <a:fld id="{49049B5D-3A6F-114D-AC19-BB25AC51AD16}" type="slidenum">
              <a:rPr lang="en-US" smtClean="0"/>
              <a:t>18</a:t>
            </a:fld>
            <a:endParaRPr lang="en-US"/>
          </a:p>
        </p:txBody>
      </p:sp>
    </p:spTree>
    <p:extLst>
      <p:ext uri="{BB962C8B-B14F-4D97-AF65-F5344CB8AC3E}">
        <p14:creationId xmlns:p14="http://schemas.microsoft.com/office/powerpoint/2010/main" val="3001228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24</a:t>
            </a:fld>
            <a:endParaRPr lang="en-US"/>
          </a:p>
        </p:txBody>
      </p:sp>
    </p:spTree>
    <p:extLst>
      <p:ext uri="{BB962C8B-B14F-4D97-AF65-F5344CB8AC3E}">
        <p14:creationId xmlns:p14="http://schemas.microsoft.com/office/powerpoint/2010/main" val="421210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IMMERSION</a:t>
            </a:r>
          </a:p>
        </p:txBody>
      </p:sp>
      <p:sp>
        <p:nvSpPr>
          <p:cNvPr id="4" name="Slide Number Placeholder 3"/>
          <p:cNvSpPr>
            <a:spLocks noGrp="1"/>
          </p:cNvSpPr>
          <p:nvPr>
            <p:ph type="sldNum" sz="quarter" idx="5"/>
          </p:nvPr>
        </p:nvSpPr>
        <p:spPr/>
        <p:txBody>
          <a:bodyPr/>
          <a:lstStyle/>
          <a:p>
            <a:fld id="{49049B5D-3A6F-114D-AC19-BB25AC51AD16}" type="slidenum">
              <a:rPr lang="en-US" smtClean="0"/>
              <a:t>25</a:t>
            </a:fld>
            <a:endParaRPr lang="en-US"/>
          </a:p>
        </p:txBody>
      </p:sp>
    </p:spTree>
    <p:extLst>
      <p:ext uri="{BB962C8B-B14F-4D97-AF65-F5344CB8AC3E}">
        <p14:creationId xmlns:p14="http://schemas.microsoft.com/office/powerpoint/2010/main" val="3021179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Graduate school sets the stage for your professional life…taking the time in  this relatively safe space ( your paycheck is secure, your job description is clear , the expectations are understood) to now  develop  your own strategies for working and playing will be so beneficial in the long run</a:t>
            </a:r>
          </a:p>
        </p:txBody>
      </p:sp>
      <p:sp>
        <p:nvSpPr>
          <p:cNvPr id="4" name="Slide Number Placeholder 3"/>
          <p:cNvSpPr>
            <a:spLocks noGrp="1"/>
          </p:cNvSpPr>
          <p:nvPr>
            <p:ph type="sldNum" sz="quarter" idx="5"/>
          </p:nvPr>
        </p:nvSpPr>
        <p:spPr/>
        <p:txBody>
          <a:bodyPr/>
          <a:lstStyle/>
          <a:p>
            <a:fld id="{49049B5D-3A6F-114D-AC19-BB25AC51AD16}" type="slidenum">
              <a:rPr lang="en-US" smtClean="0"/>
              <a:t>29</a:t>
            </a:fld>
            <a:endParaRPr lang="en-US"/>
          </a:p>
        </p:txBody>
      </p:sp>
    </p:spTree>
    <p:extLst>
      <p:ext uri="{BB962C8B-B14F-4D97-AF65-F5344CB8AC3E}">
        <p14:creationId xmlns:p14="http://schemas.microsoft.com/office/powerpoint/2010/main" val="213588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2</a:t>
            </a:fld>
            <a:endParaRPr lang="en-US"/>
          </a:p>
        </p:txBody>
      </p:sp>
    </p:spTree>
    <p:extLst>
      <p:ext uri="{BB962C8B-B14F-4D97-AF65-F5344CB8AC3E}">
        <p14:creationId xmlns:p14="http://schemas.microsoft.com/office/powerpoint/2010/main" val="59462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3</a:t>
            </a:fld>
            <a:endParaRPr lang="en-US"/>
          </a:p>
        </p:txBody>
      </p:sp>
    </p:spTree>
    <p:extLst>
      <p:ext uri="{BB962C8B-B14F-4D97-AF65-F5344CB8AC3E}">
        <p14:creationId xmlns:p14="http://schemas.microsoft.com/office/powerpoint/2010/main" val="301316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4</a:t>
            </a:fld>
            <a:endParaRPr lang="en-US"/>
          </a:p>
        </p:txBody>
      </p:sp>
    </p:spTree>
    <p:extLst>
      <p:ext uri="{BB962C8B-B14F-4D97-AF65-F5344CB8AC3E}">
        <p14:creationId xmlns:p14="http://schemas.microsoft.com/office/powerpoint/2010/main" val="4121296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5</a:t>
            </a:fld>
            <a:endParaRPr lang="en-US"/>
          </a:p>
        </p:txBody>
      </p:sp>
    </p:spTree>
    <p:extLst>
      <p:ext uri="{BB962C8B-B14F-4D97-AF65-F5344CB8AC3E}">
        <p14:creationId xmlns:p14="http://schemas.microsoft.com/office/powerpoint/2010/main" val="564075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6</a:t>
            </a:fld>
            <a:endParaRPr lang="en-US"/>
          </a:p>
        </p:txBody>
      </p:sp>
    </p:spTree>
    <p:extLst>
      <p:ext uri="{BB962C8B-B14F-4D97-AF65-F5344CB8AC3E}">
        <p14:creationId xmlns:p14="http://schemas.microsoft.com/office/powerpoint/2010/main" val="1497304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Notebooks are great for jotting down notes, journaling m meeting notes  </a:t>
            </a:r>
            <a:r>
              <a:rPr lang="en-US" dirty="0" err="1"/>
              <a:t>etc</a:t>
            </a:r>
            <a:r>
              <a:rPr lang="en-US" dirty="0"/>
              <a:t>,  allows you to capture information </a:t>
            </a:r>
          </a:p>
          <a:p>
            <a:r>
              <a:rPr lang="en-US" dirty="0"/>
              <a:t>And our  minds are mean for processing information not necessarily storing it , so. Have something that helps you store it </a:t>
            </a:r>
          </a:p>
        </p:txBody>
      </p:sp>
      <p:sp>
        <p:nvSpPr>
          <p:cNvPr id="4" name="Slide Number Placeholder 3"/>
          <p:cNvSpPr>
            <a:spLocks noGrp="1"/>
          </p:cNvSpPr>
          <p:nvPr>
            <p:ph type="sldNum" sz="quarter" idx="5"/>
          </p:nvPr>
        </p:nvSpPr>
        <p:spPr/>
        <p:txBody>
          <a:bodyPr/>
          <a:lstStyle/>
          <a:p>
            <a:fld id="{49049B5D-3A6F-114D-AC19-BB25AC51AD16}" type="slidenum">
              <a:rPr lang="en-US" smtClean="0"/>
              <a:t>7</a:t>
            </a:fld>
            <a:endParaRPr lang="en-US"/>
          </a:p>
        </p:txBody>
      </p:sp>
    </p:spTree>
    <p:extLst>
      <p:ext uri="{BB962C8B-B14F-4D97-AF65-F5344CB8AC3E}">
        <p14:creationId xmlns:p14="http://schemas.microsoft.com/office/powerpoint/2010/main" val="34402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049B5D-3A6F-114D-AC19-BB25AC51AD16}" type="slidenum">
              <a:rPr lang="en-US" smtClean="0"/>
              <a:t>8</a:t>
            </a:fld>
            <a:endParaRPr lang="en-US"/>
          </a:p>
        </p:txBody>
      </p:sp>
    </p:spTree>
    <p:extLst>
      <p:ext uri="{BB962C8B-B14F-4D97-AF65-F5344CB8AC3E}">
        <p14:creationId xmlns:p14="http://schemas.microsoft.com/office/powerpoint/2010/main" val="2162656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Dwight D. Eisenhower was the 34th President of the United States </a:t>
            </a:r>
            <a:r>
              <a:rPr lang="en-US" sz="1200" b="0" i="0" u="none" strike="noStrike" kern="1200" dirty="0" err="1">
                <a:solidFill>
                  <a:schemeClr val="tx1"/>
                </a:solidFill>
                <a:effectLst/>
                <a:latin typeface="+mn-lt"/>
                <a:ea typeface="+mn-ea"/>
                <a:cs typeface="+mn-cs"/>
              </a:rPr>
              <a:t>fr</a:t>
            </a:r>
            <a:endParaRPr lang="en-US" sz="1200" b="0" i="0" u="none" strike="noStrike" kern="1200" dirty="0">
              <a:solidFill>
                <a:schemeClr val="tx1"/>
              </a:solidFill>
              <a:effectLst/>
              <a:latin typeface="+mn-lt"/>
              <a:ea typeface="+mn-ea"/>
              <a:cs typeface="+mn-cs"/>
            </a:endParaRPr>
          </a:p>
          <a:p>
            <a:r>
              <a:rPr lang="en-US"/>
              <a:t>President …is  </a:t>
            </a:r>
            <a:r>
              <a:rPr lang="en-US" dirty="0"/>
              <a:t>said to have used the comment of a friend,  "I have two kinds of problems: the urgent and the important. The urgent are not important, and the important are never urgent." This "Eisenhower Principle" is said to be how the president organized his workload and priorities by recognizing that we must spend our time on things that are important and not just the ones that are urgent. </a:t>
            </a:r>
            <a:r>
              <a:rPr lang="en-US" b="1" dirty="0"/>
              <a:t>IMPORTANT </a:t>
            </a:r>
            <a:r>
              <a:rPr lang="en-US" dirty="0"/>
              <a:t>activities have an outcome that leads to achieving an important “goal”  ( i.e. BGS specific?)  </a:t>
            </a:r>
            <a:r>
              <a:rPr lang="en-US" dirty="0" err="1"/>
              <a:t>wheras</a:t>
            </a:r>
            <a:r>
              <a:rPr lang="en-US" dirty="0"/>
              <a:t> </a:t>
            </a:r>
            <a:r>
              <a:rPr lang="en-US" b="1" dirty="0"/>
              <a:t>URGENT</a:t>
            </a:r>
            <a:r>
              <a:rPr lang="en-US" dirty="0"/>
              <a:t> activities demand immediate attention, and are usually associated with achieving someone else's goals. They are often the ones we concentrate on and they demand attention because the consequences of not dealing with them are immediate.</a:t>
            </a:r>
          </a:p>
          <a:p>
            <a:r>
              <a:rPr lang="en-US" sz="1200" b="0" i="0" u="none" strike="noStrike" kern="1200" dirty="0">
                <a:solidFill>
                  <a:schemeClr val="tx1"/>
                </a:solidFill>
                <a:effectLst/>
                <a:latin typeface="+mn-lt"/>
                <a:ea typeface="+mn-ea"/>
                <a:cs typeface="+mn-cs"/>
              </a:rPr>
              <a:t>Prioritizing tasks by urgency and importance results in 4 quadrants with different work strategies:</a:t>
            </a:r>
          </a:p>
          <a:p>
            <a:endParaRPr lang="en-US" dirty="0"/>
          </a:p>
        </p:txBody>
      </p:sp>
      <p:sp>
        <p:nvSpPr>
          <p:cNvPr id="4" name="Slide Number Placeholder 3"/>
          <p:cNvSpPr>
            <a:spLocks noGrp="1"/>
          </p:cNvSpPr>
          <p:nvPr>
            <p:ph type="sldNum" sz="quarter" idx="5"/>
          </p:nvPr>
        </p:nvSpPr>
        <p:spPr/>
        <p:txBody>
          <a:bodyPr/>
          <a:lstStyle/>
          <a:p>
            <a:fld id="{49049B5D-3A6F-114D-AC19-BB25AC51AD16}" type="slidenum">
              <a:rPr lang="en-US" smtClean="0"/>
              <a:t>9</a:t>
            </a:fld>
            <a:endParaRPr lang="en-US"/>
          </a:p>
        </p:txBody>
      </p:sp>
    </p:spTree>
    <p:extLst>
      <p:ext uri="{BB962C8B-B14F-4D97-AF65-F5344CB8AC3E}">
        <p14:creationId xmlns:p14="http://schemas.microsoft.com/office/powerpoint/2010/main" val="540122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9331F8-A703-9F45-943E-6D7B712AA0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674210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331F8-A703-9F45-943E-6D7B712AA0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066319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331F8-A703-9F45-943E-6D7B712AA0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43774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9331F8-A703-9F45-943E-6D7B712AA0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1709641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9331F8-A703-9F45-943E-6D7B712AA05E}"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5699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9331F8-A703-9F45-943E-6D7B712AA05E}"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715573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9331F8-A703-9F45-943E-6D7B712AA05E}"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2828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9331F8-A703-9F45-943E-6D7B712AA05E}"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2877555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9331F8-A703-9F45-943E-6D7B712AA05E}"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1864177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331F8-A703-9F45-943E-6D7B712AA05E}"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2676836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9331F8-A703-9F45-943E-6D7B712AA05E}"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FE3636-1C6C-364A-A1BB-7DD9E75761B1}" type="slidenum">
              <a:rPr lang="en-US" smtClean="0"/>
              <a:t>‹#›</a:t>
            </a:fld>
            <a:endParaRPr lang="en-US"/>
          </a:p>
        </p:txBody>
      </p:sp>
    </p:spTree>
    <p:extLst>
      <p:ext uri="{BB962C8B-B14F-4D97-AF65-F5344CB8AC3E}">
        <p14:creationId xmlns:p14="http://schemas.microsoft.com/office/powerpoint/2010/main" val="383615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331F8-A703-9F45-943E-6D7B712AA05E}" type="datetimeFigureOut">
              <a:rPr lang="en-US" smtClean="0"/>
              <a:t>8/24/2022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FE3636-1C6C-364A-A1BB-7DD9E75761B1}" type="slidenum">
              <a:rPr lang="en-US" smtClean="0"/>
              <a:t>‹#›</a:t>
            </a:fld>
            <a:endParaRPr lang="en-US"/>
          </a:p>
        </p:txBody>
      </p:sp>
    </p:spTree>
    <p:extLst>
      <p:ext uri="{BB962C8B-B14F-4D97-AF65-F5344CB8AC3E}">
        <p14:creationId xmlns:p14="http://schemas.microsoft.com/office/powerpoint/2010/main" val="11822469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C4DD-B765-244B-8EA5-BD35B17840F3}"/>
              </a:ext>
            </a:extLst>
          </p:cNvPr>
          <p:cNvSpPr>
            <a:spLocks noGrp="1"/>
          </p:cNvSpPr>
          <p:nvPr>
            <p:ph type="ctrTitle"/>
          </p:nvPr>
        </p:nvSpPr>
        <p:spPr/>
        <p:txBody>
          <a:bodyPr/>
          <a:lstStyle/>
          <a:p>
            <a:r>
              <a:rPr lang="en-US" dirty="0"/>
              <a:t>Time Management</a:t>
            </a:r>
          </a:p>
        </p:txBody>
      </p:sp>
      <p:sp>
        <p:nvSpPr>
          <p:cNvPr id="3" name="Subtitle 2">
            <a:extLst>
              <a:ext uri="{FF2B5EF4-FFF2-40B4-BE49-F238E27FC236}">
                <a16:creationId xmlns:a16="http://schemas.microsoft.com/office/drawing/2014/main" id="{54B73EC8-E262-8A41-8197-D88664B9800F}"/>
              </a:ext>
            </a:extLst>
          </p:cNvPr>
          <p:cNvSpPr>
            <a:spLocks noGrp="1"/>
          </p:cNvSpPr>
          <p:nvPr>
            <p:ph type="subTitle" idx="1"/>
          </p:nvPr>
        </p:nvSpPr>
        <p:spPr/>
        <p:txBody>
          <a:bodyPr>
            <a:normAutofit fontScale="92500"/>
          </a:bodyPr>
          <a:lstStyle/>
          <a:p>
            <a:r>
              <a:rPr lang="en-US" dirty="0"/>
              <a:t>Julie A. </a:t>
            </a:r>
            <a:r>
              <a:rPr lang="en-US" dirty="0" err="1"/>
              <a:t>Blendy</a:t>
            </a:r>
            <a:r>
              <a:rPr lang="en-US" dirty="0"/>
              <a:t>, Ph.D.</a:t>
            </a:r>
          </a:p>
          <a:p>
            <a:r>
              <a:rPr lang="en-US" dirty="0"/>
              <a:t>Department of Systems Pharmacology and Translational Therapeutics</a:t>
            </a:r>
          </a:p>
          <a:p>
            <a:endParaRPr lang="en-US" dirty="0"/>
          </a:p>
          <a:p>
            <a:endParaRPr lang="en-US" dirty="0"/>
          </a:p>
        </p:txBody>
      </p:sp>
    </p:spTree>
    <p:extLst>
      <p:ext uri="{BB962C8B-B14F-4D97-AF65-F5344CB8AC3E}">
        <p14:creationId xmlns:p14="http://schemas.microsoft.com/office/powerpoint/2010/main" val="2747825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DE179-3DB5-3446-A492-7A3E4AC88DAA}"/>
              </a:ext>
            </a:extLst>
          </p:cNvPr>
          <p:cNvSpPr>
            <a:spLocks noGrp="1"/>
          </p:cNvSpPr>
          <p:nvPr>
            <p:ph type="title"/>
          </p:nvPr>
        </p:nvSpPr>
        <p:spPr/>
        <p:txBody>
          <a:bodyPr/>
          <a:lstStyle/>
          <a:p>
            <a:r>
              <a:rPr lang="en-US" dirty="0"/>
              <a:t>Eisenhower Matrix</a:t>
            </a:r>
          </a:p>
        </p:txBody>
      </p:sp>
      <p:pic>
        <p:nvPicPr>
          <p:cNvPr id="4" name="Content Placeholder 3">
            <a:extLst>
              <a:ext uri="{FF2B5EF4-FFF2-40B4-BE49-F238E27FC236}">
                <a16:creationId xmlns:a16="http://schemas.microsoft.com/office/drawing/2014/main" id="{B9E1FF33-5AF2-2342-B2E0-E3B141E5934D}"/>
              </a:ext>
            </a:extLst>
          </p:cNvPr>
          <p:cNvPicPr>
            <a:picLocks noGrp="1" noChangeAspect="1"/>
          </p:cNvPicPr>
          <p:nvPr>
            <p:ph idx="1"/>
          </p:nvPr>
        </p:nvPicPr>
        <p:blipFill>
          <a:blip r:embed="rId3"/>
          <a:stretch>
            <a:fillRect/>
          </a:stretch>
        </p:blipFill>
        <p:spPr>
          <a:xfrm>
            <a:off x="1479232" y="1540672"/>
            <a:ext cx="6361032" cy="4913649"/>
          </a:xfrm>
        </p:spPr>
      </p:pic>
      <p:sp>
        <p:nvSpPr>
          <p:cNvPr id="5" name="TextBox 4">
            <a:extLst>
              <a:ext uri="{FF2B5EF4-FFF2-40B4-BE49-F238E27FC236}">
                <a16:creationId xmlns:a16="http://schemas.microsoft.com/office/drawing/2014/main" id="{7E36BFD3-3920-FA4B-A482-2A3DAD68BD74}"/>
              </a:ext>
            </a:extLst>
          </p:cNvPr>
          <p:cNvSpPr txBox="1"/>
          <p:nvPr/>
        </p:nvSpPr>
        <p:spPr>
          <a:xfrm>
            <a:off x="2494722" y="2613991"/>
            <a:ext cx="1423275" cy="923330"/>
          </a:xfrm>
          <a:prstGeom prst="rect">
            <a:avLst/>
          </a:prstGeom>
          <a:noFill/>
        </p:spPr>
        <p:txBody>
          <a:bodyPr wrap="none" rtlCol="0">
            <a:spAutoFit/>
          </a:bodyPr>
          <a:lstStyle/>
          <a:p>
            <a:r>
              <a:rPr lang="en-US" dirty="0"/>
              <a:t>-Go to class</a:t>
            </a:r>
          </a:p>
          <a:p>
            <a:r>
              <a:rPr lang="en-US" dirty="0"/>
              <a:t>-Experiments</a:t>
            </a:r>
          </a:p>
          <a:p>
            <a:endParaRPr lang="en-US" dirty="0"/>
          </a:p>
        </p:txBody>
      </p:sp>
      <p:sp>
        <p:nvSpPr>
          <p:cNvPr id="6" name="TextBox 5">
            <a:extLst>
              <a:ext uri="{FF2B5EF4-FFF2-40B4-BE49-F238E27FC236}">
                <a16:creationId xmlns:a16="http://schemas.microsoft.com/office/drawing/2014/main" id="{EA30F6F8-FBD0-7848-A374-5920261BCC42}"/>
              </a:ext>
            </a:extLst>
          </p:cNvPr>
          <p:cNvSpPr txBox="1"/>
          <p:nvPr/>
        </p:nvSpPr>
        <p:spPr>
          <a:xfrm>
            <a:off x="5009322" y="2613991"/>
            <a:ext cx="2037521" cy="954107"/>
          </a:xfrm>
          <a:prstGeom prst="rect">
            <a:avLst/>
          </a:prstGeom>
          <a:noFill/>
        </p:spPr>
        <p:txBody>
          <a:bodyPr wrap="square" rtlCol="0">
            <a:spAutoFit/>
          </a:bodyPr>
          <a:lstStyle/>
          <a:p>
            <a:r>
              <a:rPr lang="en-US" sz="1400" dirty="0"/>
              <a:t>-Study for exams</a:t>
            </a:r>
          </a:p>
          <a:p>
            <a:r>
              <a:rPr lang="en-US" sz="1400" dirty="0"/>
              <a:t>-Collect papers for</a:t>
            </a:r>
          </a:p>
          <a:p>
            <a:r>
              <a:rPr lang="en-US" sz="1400" dirty="0"/>
              <a:t>review article/ thesis/candidacy exam</a:t>
            </a:r>
          </a:p>
        </p:txBody>
      </p:sp>
      <p:sp>
        <p:nvSpPr>
          <p:cNvPr id="7" name="TextBox 6">
            <a:extLst>
              <a:ext uri="{FF2B5EF4-FFF2-40B4-BE49-F238E27FC236}">
                <a16:creationId xmlns:a16="http://schemas.microsoft.com/office/drawing/2014/main" id="{40265CB7-3269-F147-BD64-AD108AD6B5C7}"/>
              </a:ext>
            </a:extLst>
          </p:cNvPr>
          <p:cNvSpPr txBox="1"/>
          <p:nvPr/>
        </p:nvSpPr>
        <p:spPr>
          <a:xfrm>
            <a:off x="2355752" y="4555947"/>
            <a:ext cx="2216248" cy="923330"/>
          </a:xfrm>
          <a:prstGeom prst="rect">
            <a:avLst/>
          </a:prstGeom>
          <a:noFill/>
        </p:spPr>
        <p:txBody>
          <a:bodyPr wrap="none" rtlCol="0">
            <a:spAutoFit/>
          </a:bodyPr>
          <a:lstStyle/>
          <a:p>
            <a:r>
              <a:rPr lang="en-US" dirty="0"/>
              <a:t>-Make stock solutions</a:t>
            </a:r>
          </a:p>
          <a:p>
            <a:r>
              <a:rPr lang="en-US" dirty="0"/>
              <a:t>-Run gels</a:t>
            </a:r>
          </a:p>
          <a:p>
            <a:endParaRPr lang="en-US" dirty="0"/>
          </a:p>
        </p:txBody>
      </p:sp>
      <p:sp>
        <p:nvSpPr>
          <p:cNvPr id="8" name="TextBox 7">
            <a:extLst>
              <a:ext uri="{FF2B5EF4-FFF2-40B4-BE49-F238E27FC236}">
                <a16:creationId xmlns:a16="http://schemas.microsoft.com/office/drawing/2014/main" id="{698CF913-2CD3-2548-AFD0-03D9331E4507}"/>
              </a:ext>
            </a:extLst>
          </p:cNvPr>
          <p:cNvSpPr txBox="1"/>
          <p:nvPr/>
        </p:nvSpPr>
        <p:spPr>
          <a:xfrm>
            <a:off x="5472737" y="4395656"/>
            <a:ext cx="1338059" cy="923330"/>
          </a:xfrm>
          <a:prstGeom prst="rect">
            <a:avLst/>
          </a:prstGeom>
          <a:noFill/>
        </p:spPr>
        <p:txBody>
          <a:bodyPr wrap="none" rtlCol="0">
            <a:spAutoFit/>
          </a:bodyPr>
          <a:lstStyle/>
          <a:p>
            <a:endParaRPr lang="en-US" dirty="0"/>
          </a:p>
          <a:p>
            <a:r>
              <a:rPr lang="en-US" dirty="0"/>
              <a:t>-Bake a cake</a:t>
            </a:r>
          </a:p>
          <a:p>
            <a:endParaRPr lang="en-US" dirty="0"/>
          </a:p>
        </p:txBody>
      </p:sp>
    </p:spTree>
    <p:extLst>
      <p:ext uri="{BB962C8B-B14F-4D97-AF65-F5344CB8AC3E}">
        <p14:creationId xmlns:p14="http://schemas.microsoft.com/office/powerpoint/2010/main" val="84690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18AA-AD51-9149-B808-AF98778A167E}"/>
              </a:ext>
            </a:extLst>
          </p:cNvPr>
          <p:cNvSpPr>
            <a:spLocks noGrp="1"/>
          </p:cNvSpPr>
          <p:nvPr>
            <p:ph type="title"/>
          </p:nvPr>
        </p:nvSpPr>
        <p:spPr/>
        <p:txBody>
          <a:bodyPr/>
          <a:lstStyle/>
          <a:p>
            <a:r>
              <a:rPr lang="en-US" dirty="0"/>
              <a:t>Must, Should, Could</a:t>
            </a:r>
          </a:p>
        </p:txBody>
      </p:sp>
      <p:sp>
        <p:nvSpPr>
          <p:cNvPr id="3" name="Content Placeholder 2">
            <a:extLst>
              <a:ext uri="{FF2B5EF4-FFF2-40B4-BE49-F238E27FC236}">
                <a16:creationId xmlns:a16="http://schemas.microsoft.com/office/drawing/2014/main" id="{F5CC3A47-78C6-5642-93ED-9A0C1499698D}"/>
              </a:ext>
            </a:extLst>
          </p:cNvPr>
          <p:cNvSpPr>
            <a:spLocks noGrp="1"/>
          </p:cNvSpPr>
          <p:nvPr>
            <p:ph idx="1"/>
          </p:nvPr>
        </p:nvSpPr>
        <p:spPr/>
        <p:txBody>
          <a:bodyPr>
            <a:normAutofit fontScale="92500" lnSpcReduction="20000"/>
          </a:bodyPr>
          <a:lstStyle/>
          <a:p>
            <a:r>
              <a:rPr lang="en-US" dirty="0"/>
              <a:t>Submit date sensitive materials (papers, exams, thesis , grants, paper drafts)</a:t>
            </a:r>
            <a:endParaRPr lang="en-US" i="1" dirty="0">
              <a:solidFill>
                <a:srgbClr val="FF0000"/>
              </a:solidFill>
            </a:endParaRPr>
          </a:p>
          <a:p>
            <a:r>
              <a:rPr lang="en-US" dirty="0"/>
              <a:t>Order antibodies</a:t>
            </a:r>
            <a:endParaRPr lang="en-US" i="1" dirty="0">
              <a:solidFill>
                <a:srgbClr val="FF0000"/>
              </a:solidFill>
            </a:endParaRPr>
          </a:p>
          <a:p>
            <a:r>
              <a:rPr lang="en-US" dirty="0"/>
              <a:t>Inject mice</a:t>
            </a:r>
            <a:endParaRPr lang="en-US" i="1" dirty="0">
              <a:solidFill>
                <a:srgbClr val="FF0000"/>
              </a:solidFill>
            </a:endParaRPr>
          </a:p>
          <a:p>
            <a:r>
              <a:rPr lang="en-US" dirty="0"/>
              <a:t>Listen to friends  practice talk</a:t>
            </a:r>
            <a:endParaRPr lang="en-US" i="1" dirty="0">
              <a:solidFill>
                <a:srgbClr val="FF0000"/>
              </a:solidFill>
            </a:endParaRPr>
          </a:p>
          <a:p>
            <a:r>
              <a:rPr lang="en-US" dirty="0"/>
              <a:t>Go to seminar</a:t>
            </a:r>
            <a:endParaRPr lang="en-US" i="1" dirty="0">
              <a:solidFill>
                <a:srgbClr val="FF0000"/>
              </a:solidFill>
            </a:endParaRPr>
          </a:p>
          <a:p>
            <a:r>
              <a:rPr lang="en-US" dirty="0"/>
              <a:t>Install and go thru tutorial of new Endnote program</a:t>
            </a:r>
            <a:endParaRPr lang="en-US" i="1" dirty="0">
              <a:solidFill>
                <a:srgbClr val="FF0000"/>
              </a:solidFill>
            </a:endParaRPr>
          </a:p>
          <a:p>
            <a:r>
              <a:rPr lang="en-US" dirty="0"/>
              <a:t>Quantify Western blot</a:t>
            </a:r>
            <a:endParaRPr lang="en-US" i="1" dirty="0">
              <a:solidFill>
                <a:srgbClr val="FF0000"/>
              </a:solidFill>
            </a:endParaRPr>
          </a:p>
          <a:p>
            <a:r>
              <a:rPr lang="en-US" dirty="0"/>
              <a:t>Run PCR</a:t>
            </a:r>
            <a:endParaRPr lang="en-US" i="1" dirty="0">
              <a:solidFill>
                <a:srgbClr val="FF0000"/>
              </a:solidFill>
            </a:endParaRPr>
          </a:p>
          <a:p>
            <a:endParaRPr lang="en-US" dirty="0"/>
          </a:p>
        </p:txBody>
      </p:sp>
    </p:spTree>
    <p:extLst>
      <p:ext uri="{BB962C8B-B14F-4D97-AF65-F5344CB8AC3E}">
        <p14:creationId xmlns:p14="http://schemas.microsoft.com/office/powerpoint/2010/main" val="6568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18AA-AD51-9149-B808-AF98778A167E}"/>
              </a:ext>
            </a:extLst>
          </p:cNvPr>
          <p:cNvSpPr>
            <a:spLocks noGrp="1"/>
          </p:cNvSpPr>
          <p:nvPr>
            <p:ph type="title"/>
          </p:nvPr>
        </p:nvSpPr>
        <p:spPr/>
        <p:txBody>
          <a:bodyPr/>
          <a:lstStyle/>
          <a:p>
            <a:r>
              <a:rPr lang="en-US" dirty="0"/>
              <a:t>Must, Should, Could</a:t>
            </a:r>
          </a:p>
        </p:txBody>
      </p:sp>
      <p:sp>
        <p:nvSpPr>
          <p:cNvPr id="3" name="Content Placeholder 2">
            <a:extLst>
              <a:ext uri="{FF2B5EF4-FFF2-40B4-BE49-F238E27FC236}">
                <a16:creationId xmlns:a16="http://schemas.microsoft.com/office/drawing/2014/main" id="{F5CC3A47-78C6-5642-93ED-9A0C1499698D}"/>
              </a:ext>
            </a:extLst>
          </p:cNvPr>
          <p:cNvSpPr>
            <a:spLocks noGrp="1"/>
          </p:cNvSpPr>
          <p:nvPr>
            <p:ph idx="1"/>
          </p:nvPr>
        </p:nvSpPr>
        <p:spPr/>
        <p:txBody>
          <a:bodyPr>
            <a:normAutofit fontScale="92500" lnSpcReduction="20000"/>
          </a:bodyPr>
          <a:lstStyle/>
          <a:p>
            <a:r>
              <a:rPr lang="en-US" dirty="0"/>
              <a:t>Submit date sensitive materials (papers, exams, thesis , grants, paper drafts)</a:t>
            </a:r>
            <a:r>
              <a:rPr lang="en-US" i="1" dirty="0">
                <a:solidFill>
                  <a:srgbClr val="FF0000"/>
                </a:solidFill>
              </a:rPr>
              <a:t> MUST</a:t>
            </a:r>
          </a:p>
          <a:p>
            <a:r>
              <a:rPr lang="en-US" dirty="0"/>
              <a:t>Order antibodies </a:t>
            </a:r>
            <a:r>
              <a:rPr lang="en-US" i="1" dirty="0">
                <a:solidFill>
                  <a:srgbClr val="FF0000"/>
                </a:solidFill>
              </a:rPr>
              <a:t>SHOULD</a:t>
            </a:r>
          </a:p>
          <a:p>
            <a:r>
              <a:rPr lang="en-US" dirty="0"/>
              <a:t>Inject mice </a:t>
            </a:r>
            <a:r>
              <a:rPr lang="en-US" i="1" dirty="0">
                <a:solidFill>
                  <a:srgbClr val="FF0000"/>
                </a:solidFill>
              </a:rPr>
              <a:t>MUST</a:t>
            </a:r>
          </a:p>
          <a:p>
            <a:r>
              <a:rPr lang="en-US" dirty="0"/>
              <a:t>Listen to friends  practice talk </a:t>
            </a:r>
            <a:r>
              <a:rPr lang="en-US" i="1" dirty="0">
                <a:solidFill>
                  <a:srgbClr val="FF0000"/>
                </a:solidFill>
              </a:rPr>
              <a:t>COULD</a:t>
            </a:r>
          </a:p>
          <a:p>
            <a:r>
              <a:rPr lang="en-US" dirty="0"/>
              <a:t>Go to seminar  </a:t>
            </a:r>
            <a:r>
              <a:rPr lang="en-US" i="1" dirty="0">
                <a:solidFill>
                  <a:srgbClr val="FF0000"/>
                </a:solidFill>
              </a:rPr>
              <a:t>MUST/SHOULD/COULD</a:t>
            </a:r>
          </a:p>
          <a:p>
            <a:r>
              <a:rPr lang="en-US" dirty="0"/>
              <a:t>Install and go thru tutorial of new software program </a:t>
            </a:r>
            <a:r>
              <a:rPr lang="en-US" i="1" dirty="0">
                <a:solidFill>
                  <a:srgbClr val="FF0000"/>
                </a:solidFill>
              </a:rPr>
              <a:t>COULD</a:t>
            </a:r>
          </a:p>
          <a:p>
            <a:r>
              <a:rPr lang="en-US" dirty="0"/>
              <a:t>Quantify Western blot </a:t>
            </a:r>
            <a:r>
              <a:rPr lang="en-US" i="1" dirty="0">
                <a:solidFill>
                  <a:srgbClr val="FF0000"/>
                </a:solidFill>
              </a:rPr>
              <a:t>MUST/SHOULD</a:t>
            </a:r>
          </a:p>
          <a:p>
            <a:r>
              <a:rPr lang="en-US" dirty="0"/>
              <a:t>Run PCR </a:t>
            </a:r>
            <a:r>
              <a:rPr lang="en-US" i="1" dirty="0">
                <a:solidFill>
                  <a:srgbClr val="FF0000"/>
                </a:solidFill>
              </a:rPr>
              <a:t>MUST/SHOULD</a:t>
            </a:r>
          </a:p>
          <a:p>
            <a:endParaRPr lang="en-US" dirty="0"/>
          </a:p>
        </p:txBody>
      </p:sp>
    </p:spTree>
    <p:extLst>
      <p:ext uri="{BB962C8B-B14F-4D97-AF65-F5344CB8AC3E}">
        <p14:creationId xmlns:p14="http://schemas.microsoft.com/office/powerpoint/2010/main" val="3523654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644A8A-6FC1-7648-9879-4218511D785B}"/>
              </a:ext>
            </a:extLst>
          </p:cNvPr>
          <p:cNvPicPr>
            <a:picLocks noGrp="1" noChangeAspect="1"/>
          </p:cNvPicPr>
          <p:nvPr>
            <p:ph idx="1"/>
          </p:nvPr>
        </p:nvPicPr>
        <p:blipFill>
          <a:blip r:embed="rId2"/>
          <a:stretch>
            <a:fillRect/>
          </a:stretch>
        </p:blipFill>
        <p:spPr>
          <a:xfrm>
            <a:off x="363475" y="595040"/>
            <a:ext cx="5037204" cy="2430450"/>
          </a:xfrm>
          <a:prstGeom prst="rect">
            <a:avLst/>
          </a:prstGeom>
        </p:spPr>
      </p:pic>
      <p:pic>
        <p:nvPicPr>
          <p:cNvPr id="7" name="Picture 6">
            <a:extLst>
              <a:ext uri="{FF2B5EF4-FFF2-40B4-BE49-F238E27FC236}">
                <a16:creationId xmlns:a16="http://schemas.microsoft.com/office/drawing/2014/main" id="{6BFDFD61-B500-ED40-AE6C-719133759E9E}"/>
              </a:ext>
            </a:extLst>
          </p:cNvPr>
          <p:cNvPicPr>
            <a:picLocks noChangeAspect="1"/>
          </p:cNvPicPr>
          <p:nvPr/>
        </p:nvPicPr>
        <p:blipFill>
          <a:blip r:embed="rId3"/>
          <a:stretch>
            <a:fillRect/>
          </a:stretch>
        </p:blipFill>
        <p:spPr>
          <a:xfrm>
            <a:off x="5103341" y="1601715"/>
            <a:ext cx="3899606" cy="5046549"/>
          </a:xfrm>
          <a:prstGeom prst="rect">
            <a:avLst/>
          </a:prstGeom>
        </p:spPr>
      </p:pic>
    </p:spTree>
    <p:extLst>
      <p:ext uri="{BB962C8B-B14F-4D97-AF65-F5344CB8AC3E}">
        <p14:creationId xmlns:p14="http://schemas.microsoft.com/office/powerpoint/2010/main" val="3043064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Make “to-do” lists</a:t>
            </a:r>
          </a:p>
          <a:p>
            <a:pPr marL="0" indent="0">
              <a:buNone/>
            </a:pPr>
            <a:endParaRPr lang="en-US" dirty="0"/>
          </a:p>
          <a:p>
            <a:r>
              <a:rPr lang="en-US" dirty="0"/>
              <a:t>Organize your time into blocks</a:t>
            </a:r>
          </a:p>
          <a:p>
            <a:pPr marL="0" indent="0">
              <a:buNone/>
            </a:pPr>
            <a:endParaRPr lang="en-US" dirty="0"/>
          </a:p>
          <a:p>
            <a:r>
              <a:rPr lang="en-US" dirty="0">
                <a:solidFill>
                  <a:schemeClr val="bg1">
                    <a:lumMod val="75000"/>
                  </a:schemeClr>
                </a:solidFill>
              </a:rPr>
              <a:t>Identify  your “peak productivity” time</a:t>
            </a:r>
          </a:p>
          <a:p>
            <a:pPr marL="0" indent="0">
              <a:buNone/>
            </a:pPr>
            <a:endParaRPr lang="en-US" dirty="0"/>
          </a:p>
          <a:p>
            <a:r>
              <a:rPr lang="en-US" dirty="0">
                <a:solidFill>
                  <a:schemeClr val="bg1">
                    <a:lumMod val="75000"/>
                  </a:schemeClr>
                </a:solidFill>
              </a:rPr>
              <a:t>Eliminate “time wasters”</a:t>
            </a:r>
          </a:p>
        </p:txBody>
      </p:sp>
    </p:spTree>
    <p:extLst>
      <p:ext uri="{BB962C8B-B14F-4D97-AF65-F5344CB8AC3E}">
        <p14:creationId xmlns:p14="http://schemas.microsoft.com/office/powerpoint/2010/main" val="4112507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Time blocks</a:t>
            </a:r>
          </a:p>
        </p:txBody>
      </p:sp>
      <p:sp>
        <p:nvSpPr>
          <p:cNvPr id="3" name="Content Placeholder 2"/>
          <p:cNvSpPr>
            <a:spLocks noGrp="1"/>
          </p:cNvSpPr>
          <p:nvPr>
            <p:ph idx="1"/>
          </p:nvPr>
        </p:nvSpPr>
        <p:spPr/>
        <p:txBody>
          <a:bodyPr>
            <a:normAutofit/>
          </a:bodyPr>
          <a:lstStyle/>
          <a:p>
            <a:r>
              <a:rPr lang="en-US" dirty="0"/>
              <a:t>Focus on one task at a time; in blocks of time and be realistic about constraints on time</a:t>
            </a:r>
          </a:p>
          <a:p>
            <a:pPr marL="0" indent="0">
              <a:buNone/>
            </a:pPr>
            <a:endParaRPr lang="en-US" dirty="0"/>
          </a:p>
          <a:p>
            <a:r>
              <a:rPr lang="en-US" dirty="0"/>
              <a:t>Block out time  to  plan and accomplish high priority tasks</a:t>
            </a:r>
          </a:p>
          <a:p>
            <a:pPr marL="0" indent="0">
              <a:buNone/>
            </a:pPr>
            <a:endParaRPr lang="en-US" dirty="0"/>
          </a:p>
          <a:p>
            <a:r>
              <a:rPr lang="en-US" dirty="0"/>
              <a:t>Limit scheduled time to ¾ of your day - unscheduled time is very important! </a:t>
            </a:r>
          </a:p>
          <a:p>
            <a:endParaRPr lang="en-US" dirty="0"/>
          </a:p>
          <a:p>
            <a:pPr marL="457200" lvl="1" indent="0">
              <a:buNone/>
            </a:pPr>
            <a:endParaRPr lang="en-US" dirty="0"/>
          </a:p>
        </p:txBody>
      </p:sp>
    </p:spTree>
    <p:extLst>
      <p:ext uri="{BB962C8B-B14F-4D97-AF65-F5344CB8AC3E}">
        <p14:creationId xmlns:p14="http://schemas.microsoft.com/office/powerpoint/2010/main" val="2863699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Time blocks and peaks in productivity</a:t>
            </a:r>
          </a:p>
        </p:txBody>
      </p:sp>
      <p:sp>
        <p:nvSpPr>
          <p:cNvPr id="3" name="Content Placeholder 2"/>
          <p:cNvSpPr>
            <a:spLocks noGrp="1"/>
          </p:cNvSpPr>
          <p:nvPr>
            <p:ph idx="1"/>
          </p:nvPr>
        </p:nvSpPr>
        <p:spPr>
          <a:xfrm>
            <a:off x="457200" y="1485900"/>
            <a:ext cx="8229600" cy="4525963"/>
          </a:xfrm>
        </p:spPr>
        <p:txBody>
          <a:bodyPr>
            <a:normAutofit/>
          </a:bodyPr>
          <a:lstStyle/>
          <a:p>
            <a:r>
              <a:rPr lang="en-US" dirty="0"/>
              <a:t>Focus on one task at a time; in blocks of time and be realistic about constraints on time</a:t>
            </a:r>
          </a:p>
          <a:p>
            <a:pPr marL="457200" lvl="1" indent="0">
              <a:buNone/>
            </a:pPr>
            <a:endParaRPr lang="en-US" dirty="0"/>
          </a:p>
        </p:txBody>
      </p:sp>
      <p:pic>
        <p:nvPicPr>
          <p:cNvPr id="5" name="Picture 4">
            <a:extLst>
              <a:ext uri="{FF2B5EF4-FFF2-40B4-BE49-F238E27FC236}">
                <a16:creationId xmlns:a16="http://schemas.microsoft.com/office/drawing/2014/main" id="{594B1E84-8529-884B-90C3-56A13966310E}"/>
              </a:ext>
            </a:extLst>
          </p:cNvPr>
          <p:cNvPicPr>
            <a:picLocks noChangeAspect="1"/>
          </p:cNvPicPr>
          <p:nvPr/>
        </p:nvPicPr>
        <p:blipFill>
          <a:blip r:embed="rId2"/>
          <a:stretch>
            <a:fillRect/>
          </a:stretch>
        </p:blipFill>
        <p:spPr>
          <a:xfrm>
            <a:off x="1047750" y="2590328"/>
            <a:ext cx="2781300" cy="1342861"/>
          </a:xfrm>
          <a:prstGeom prst="rect">
            <a:avLst/>
          </a:prstGeom>
        </p:spPr>
      </p:pic>
      <p:pic>
        <p:nvPicPr>
          <p:cNvPr id="7" name="Picture 6">
            <a:extLst>
              <a:ext uri="{FF2B5EF4-FFF2-40B4-BE49-F238E27FC236}">
                <a16:creationId xmlns:a16="http://schemas.microsoft.com/office/drawing/2014/main" id="{8BA7732E-396F-F241-8274-995014D333E7}"/>
              </a:ext>
            </a:extLst>
          </p:cNvPr>
          <p:cNvPicPr>
            <a:picLocks noChangeAspect="1"/>
          </p:cNvPicPr>
          <p:nvPr/>
        </p:nvPicPr>
        <p:blipFill>
          <a:blip r:embed="rId3"/>
          <a:stretch>
            <a:fillRect/>
          </a:stretch>
        </p:blipFill>
        <p:spPr>
          <a:xfrm>
            <a:off x="3829050" y="3528333"/>
            <a:ext cx="4766310" cy="3247168"/>
          </a:xfrm>
          <a:prstGeom prst="rect">
            <a:avLst/>
          </a:prstGeom>
        </p:spPr>
      </p:pic>
      <p:sp>
        <p:nvSpPr>
          <p:cNvPr id="8" name="TextBox 7">
            <a:extLst>
              <a:ext uri="{FF2B5EF4-FFF2-40B4-BE49-F238E27FC236}">
                <a16:creationId xmlns:a16="http://schemas.microsoft.com/office/drawing/2014/main" id="{9263A312-5915-124D-A757-E4E2C810431D}"/>
              </a:ext>
            </a:extLst>
          </p:cNvPr>
          <p:cNvSpPr txBox="1"/>
          <p:nvPr/>
        </p:nvSpPr>
        <p:spPr>
          <a:xfrm>
            <a:off x="800100" y="4537710"/>
            <a:ext cx="2769989" cy="1200329"/>
          </a:xfrm>
          <a:prstGeom prst="rect">
            <a:avLst/>
          </a:prstGeom>
          <a:noFill/>
        </p:spPr>
        <p:txBody>
          <a:bodyPr wrap="none" rtlCol="0">
            <a:spAutoFit/>
          </a:bodyPr>
          <a:lstStyle/>
          <a:p>
            <a:r>
              <a:rPr lang="en-US" i="1" dirty="0"/>
              <a:t>Pomodoro Technique:</a:t>
            </a:r>
          </a:p>
          <a:p>
            <a:r>
              <a:rPr lang="en-US" i="1" dirty="0"/>
              <a:t>Divides work into small </a:t>
            </a:r>
          </a:p>
          <a:p>
            <a:r>
              <a:rPr lang="en-US" i="1" dirty="0"/>
              <a:t> increments with scheduled</a:t>
            </a:r>
          </a:p>
          <a:p>
            <a:r>
              <a:rPr lang="en-US" i="1" dirty="0"/>
              <a:t> breaks</a:t>
            </a:r>
          </a:p>
        </p:txBody>
      </p:sp>
    </p:spTree>
    <p:extLst>
      <p:ext uri="{BB962C8B-B14F-4D97-AF65-F5344CB8AC3E}">
        <p14:creationId xmlns:p14="http://schemas.microsoft.com/office/powerpoint/2010/main" val="2873769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lnSpcReduction="10000"/>
          </a:bodyPr>
          <a:lstStyle/>
          <a:p>
            <a:r>
              <a:rPr lang="en-US" dirty="0">
                <a:solidFill>
                  <a:schemeClr val="bg1">
                    <a:lumMod val="75000"/>
                  </a:schemeClr>
                </a:solidFill>
              </a:rPr>
              <a:t>Make “to-do” lists</a:t>
            </a:r>
          </a:p>
          <a:p>
            <a:pPr marL="0" indent="0">
              <a:buNone/>
            </a:pPr>
            <a:endParaRPr lang="en-US" dirty="0">
              <a:solidFill>
                <a:schemeClr val="bg1">
                  <a:lumMod val="75000"/>
                </a:schemeClr>
              </a:solidFill>
            </a:endParaRPr>
          </a:p>
          <a:p>
            <a:r>
              <a:rPr lang="en-US" dirty="0">
                <a:solidFill>
                  <a:schemeClr val="bg1">
                    <a:lumMod val="75000"/>
                  </a:schemeClr>
                </a:solidFill>
              </a:rPr>
              <a:t>Organize your time into blocks</a:t>
            </a:r>
          </a:p>
          <a:p>
            <a:pPr marL="0" indent="0">
              <a:buNone/>
            </a:pPr>
            <a:endParaRPr lang="en-US" dirty="0"/>
          </a:p>
          <a:p>
            <a:r>
              <a:rPr lang="en-US" dirty="0"/>
              <a:t>Identify </a:t>
            </a:r>
            <a:r>
              <a:rPr lang="en-US" u="sng" dirty="0"/>
              <a:t>and use  </a:t>
            </a:r>
            <a:r>
              <a:rPr lang="en-US" dirty="0"/>
              <a:t>your “peak productivity” time</a:t>
            </a:r>
          </a:p>
          <a:p>
            <a:pPr marL="0" indent="0">
              <a:buNone/>
            </a:pPr>
            <a:endParaRPr lang="en-US" dirty="0"/>
          </a:p>
          <a:p>
            <a:r>
              <a:rPr lang="en-US" dirty="0">
                <a:solidFill>
                  <a:schemeClr val="bg1">
                    <a:lumMod val="75000"/>
                  </a:schemeClr>
                </a:solidFill>
              </a:rPr>
              <a:t>Eliminate “time wasters”</a:t>
            </a:r>
          </a:p>
        </p:txBody>
      </p:sp>
    </p:spTree>
    <p:extLst>
      <p:ext uri="{BB962C8B-B14F-4D97-AF65-F5344CB8AC3E}">
        <p14:creationId xmlns:p14="http://schemas.microsoft.com/office/powerpoint/2010/main" val="897812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A415-9662-1447-B5C6-4FEF42A74A67}"/>
              </a:ext>
            </a:extLst>
          </p:cNvPr>
          <p:cNvSpPr>
            <a:spLocks noGrp="1"/>
          </p:cNvSpPr>
          <p:nvPr>
            <p:ph type="title"/>
          </p:nvPr>
        </p:nvSpPr>
        <p:spPr>
          <a:xfrm>
            <a:off x="457200" y="0"/>
            <a:ext cx="8229600" cy="1143000"/>
          </a:xfrm>
        </p:spPr>
        <p:txBody>
          <a:bodyPr/>
          <a:lstStyle/>
          <a:p>
            <a:r>
              <a:rPr lang="en-US" dirty="0"/>
              <a:t>Peak  Productivity Time</a:t>
            </a:r>
          </a:p>
        </p:txBody>
      </p:sp>
      <p:sp>
        <p:nvSpPr>
          <p:cNvPr id="3" name="Content Placeholder 2">
            <a:extLst>
              <a:ext uri="{FF2B5EF4-FFF2-40B4-BE49-F238E27FC236}">
                <a16:creationId xmlns:a16="http://schemas.microsoft.com/office/drawing/2014/main" id="{E2211CC4-F5E8-F84E-96FD-D5C0A4E19710}"/>
              </a:ext>
            </a:extLst>
          </p:cNvPr>
          <p:cNvSpPr>
            <a:spLocks noGrp="1"/>
          </p:cNvSpPr>
          <p:nvPr>
            <p:ph idx="1"/>
          </p:nvPr>
        </p:nvSpPr>
        <p:spPr>
          <a:xfrm>
            <a:off x="965756" y="2111709"/>
            <a:ext cx="6868886" cy="4561234"/>
          </a:xfrm>
        </p:spPr>
        <p:txBody>
          <a:bodyPr>
            <a:noAutofit/>
          </a:bodyPr>
          <a:lstStyle/>
          <a:p>
            <a:pPr marL="0" indent="0">
              <a:buNone/>
            </a:pPr>
            <a:endParaRPr lang="en-US" sz="1800" dirty="0"/>
          </a:p>
          <a:p>
            <a:pPr marL="0" indent="0">
              <a:buNone/>
            </a:pPr>
            <a:r>
              <a:rPr lang="en-US" sz="1800" dirty="0"/>
              <a:t>		-Plan your most challenging tasks for when you have the most 		     energy.</a:t>
            </a:r>
          </a:p>
          <a:p>
            <a:pPr marL="0" indent="0">
              <a:buNone/>
            </a:pPr>
            <a:endParaRPr lang="en-US" sz="1800" dirty="0"/>
          </a:p>
          <a:p>
            <a:pPr marL="0" indent="0">
              <a:buNone/>
            </a:pPr>
            <a:r>
              <a:rPr lang="en-US" sz="1800" dirty="0"/>
              <a:t>		-Course work is pre-arranged but research time is flexible</a:t>
            </a:r>
          </a:p>
          <a:p>
            <a:pPr marL="457200" lvl="1" indent="0">
              <a:buNone/>
            </a:pPr>
            <a:r>
              <a:rPr lang="en-US" sz="1800" dirty="0"/>
              <a:t>		 - Reading papers and outlining experiments require 			    more  concentration=peak  productivity slots</a:t>
            </a:r>
          </a:p>
          <a:p>
            <a:pPr marL="457200" lvl="1" indent="0">
              <a:buNone/>
            </a:pPr>
            <a:r>
              <a:rPr lang="en-US" sz="1800" dirty="0"/>
              <a:t>		- Some experimental work =non-peak slots</a:t>
            </a:r>
          </a:p>
          <a:p>
            <a:pPr marL="0" indent="0">
              <a:buNone/>
            </a:pPr>
            <a:endParaRPr lang="en-US" sz="1800" dirty="0"/>
          </a:p>
          <a:p>
            <a:pPr marL="0" indent="0">
              <a:buNone/>
            </a:pPr>
            <a:r>
              <a:rPr lang="en-US" sz="1800" dirty="0"/>
              <a:t>		-Block out time for your high priority activities first and 			  protect that time from interruptions.</a:t>
            </a:r>
          </a:p>
          <a:p>
            <a:pPr marL="0" indent="0">
              <a:buNone/>
            </a:pPr>
            <a:endParaRPr lang="en-US" sz="1800" dirty="0"/>
          </a:p>
          <a:p>
            <a:pPr marL="0" indent="0">
              <a:buNone/>
            </a:pPr>
            <a:r>
              <a:rPr lang="en-US" sz="1800" dirty="0"/>
              <a:t>				</a:t>
            </a:r>
          </a:p>
          <a:p>
            <a:endParaRPr lang="en-US" sz="1800" dirty="0"/>
          </a:p>
        </p:txBody>
      </p:sp>
      <p:sp>
        <p:nvSpPr>
          <p:cNvPr id="4" name="TextBox 3">
            <a:extLst>
              <a:ext uri="{FF2B5EF4-FFF2-40B4-BE49-F238E27FC236}">
                <a16:creationId xmlns:a16="http://schemas.microsoft.com/office/drawing/2014/main" id="{57B28124-82EF-FD45-B1AC-331685620314}"/>
              </a:ext>
            </a:extLst>
          </p:cNvPr>
          <p:cNvSpPr txBox="1"/>
          <p:nvPr/>
        </p:nvSpPr>
        <p:spPr>
          <a:xfrm>
            <a:off x="965756" y="968709"/>
            <a:ext cx="7212487" cy="1231106"/>
          </a:xfrm>
          <a:prstGeom prst="rect">
            <a:avLst/>
          </a:prstGeom>
          <a:noFill/>
        </p:spPr>
        <p:txBody>
          <a:bodyPr wrap="none" rtlCol="0">
            <a:spAutoFit/>
          </a:bodyPr>
          <a:lstStyle/>
          <a:p>
            <a:pPr algn="ctr"/>
            <a:r>
              <a:rPr lang="en-US" sz="2800" dirty="0"/>
              <a:t>Studies show the first 2 hours of the day you are</a:t>
            </a:r>
          </a:p>
          <a:p>
            <a:pPr algn="ctr"/>
            <a:r>
              <a:rPr lang="en-US" sz="2800" dirty="0"/>
              <a:t> at your cognitively best</a:t>
            </a:r>
          </a:p>
          <a:p>
            <a:endParaRPr lang="en-US" dirty="0"/>
          </a:p>
        </p:txBody>
      </p:sp>
    </p:spTree>
    <p:extLst>
      <p:ext uri="{BB962C8B-B14F-4D97-AF65-F5344CB8AC3E}">
        <p14:creationId xmlns:p14="http://schemas.microsoft.com/office/powerpoint/2010/main" val="346473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solidFill>
                  <a:schemeClr val="bg1">
                    <a:lumMod val="75000"/>
                  </a:schemeClr>
                </a:solidFill>
              </a:rPr>
              <a:t>Make “to-do” lists</a:t>
            </a:r>
          </a:p>
          <a:p>
            <a:pPr marL="0" indent="0">
              <a:buNone/>
            </a:pPr>
            <a:endParaRPr lang="en-US" dirty="0">
              <a:solidFill>
                <a:schemeClr val="bg1">
                  <a:lumMod val="75000"/>
                </a:schemeClr>
              </a:solidFill>
            </a:endParaRPr>
          </a:p>
          <a:p>
            <a:r>
              <a:rPr lang="en-US" dirty="0">
                <a:solidFill>
                  <a:schemeClr val="bg1">
                    <a:lumMod val="75000"/>
                  </a:schemeClr>
                </a:solidFill>
              </a:rPr>
              <a:t>Organize your time into blocks</a:t>
            </a:r>
          </a:p>
          <a:p>
            <a:pPr marL="0" indent="0">
              <a:buNone/>
            </a:pPr>
            <a:endParaRPr lang="en-US" dirty="0">
              <a:solidFill>
                <a:schemeClr val="bg1">
                  <a:lumMod val="75000"/>
                </a:schemeClr>
              </a:solidFill>
            </a:endParaRPr>
          </a:p>
          <a:p>
            <a:r>
              <a:rPr lang="en-US" dirty="0">
                <a:solidFill>
                  <a:schemeClr val="bg1">
                    <a:lumMod val="75000"/>
                  </a:schemeClr>
                </a:solidFill>
              </a:rPr>
              <a:t>Identify  your “peak productivity” time</a:t>
            </a:r>
          </a:p>
          <a:p>
            <a:pPr marL="0" indent="0">
              <a:buNone/>
            </a:pPr>
            <a:endParaRPr lang="en-US" dirty="0"/>
          </a:p>
          <a:p>
            <a:r>
              <a:rPr lang="en-US" dirty="0"/>
              <a:t>Eliminate “time wasters”</a:t>
            </a:r>
          </a:p>
        </p:txBody>
      </p:sp>
    </p:spTree>
    <p:extLst>
      <p:ext uri="{BB962C8B-B14F-4D97-AF65-F5344CB8AC3E}">
        <p14:creationId xmlns:p14="http://schemas.microsoft.com/office/powerpoint/2010/main" val="3751390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CF46-637D-B74D-85CD-87A3D8B4D411}"/>
              </a:ext>
            </a:extLst>
          </p:cNvPr>
          <p:cNvSpPr>
            <a:spLocks noGrp="1"/>
          </p:cNvSpPr>
          <p:nvPr>
            <p:ph type="title"/>
          </p:nvPr>
        </p:nvSpPr>
        <p:spPr/>
        <p:txBody>
          <a:bodyPr/>
          <a:lstStyle/>
          <a:p>
            <a:r>
              <a:rPr lang="en-US" dirty="0"/>
              <a:t>You cannot manage time…</a:t>
            </a:r>
          </a:p>
        </p:txBody>
      </p:sp>
      <p:sp>
        <p:nvSpPr>
          <p:cNvPr id="8" name="TextBox 7">
            <a:extLst>
              <a:ext uri="{FF2B5EF4-FFF2-40B4-BE49-F238E27FC236}">
                <a16:creationId xmlns:a16="http://schemas.microsoft.com/office/drawing/2014/main" id="{EB9F25E4-2A45-F044-9287-C58CF7DDFE41}"/>
              </a:ext>
            </a:extLst>
          </p:cNvPr>
          <p:cNvSpPr txBox="1"/>
          <p:nvPr/>
        </p:nvSpPr>
        <p:spPr>
          <a:xfrm>
            <a:off x="1085084" y="5761973"/>
            <a:ext cx="6973832" cy="584775"/>
          </a:xfrm>
          <a:prstGeom prst="rect">
            <a:avLst/>
          </a:prstGeom>
          <a:noFill/>
        </p:spPr>
        <p:txBody>
          <a:bodyPr wrap="none" rtlCol="0">
            <a:spAutoFit/>
          </a:bodyPr>
          <a:lstStyle/>
          <a:p>
            <a:r>
              <a:rPr lang="en-US" sz="3200" dirty="0"/>
              <a:t>But you can mange your life around time</a:t>
            </a:r>
          </a:p>
        </p:txBody>
      </p:sp>
      <p:pic>
        <p:nvPicPr>
          <p:cNvPr id="10" name="Picture 9">
            <a:extLst>
              <a:ext uri="{FF2B5EF4-FFF2-40B4-BE49-F238E27FC236}">
                <a16:creationId xmlns:a16="http://schemas.microsoft.com/office/drawing/2014/main" id="{D183F5AC-2582-0E48-A635-CCA27010B264}"/>
              </a:ext>
            </a:extLst>
          </p:cNvPr>
          <p:cNvPicPr>
            <a:picLocks noChangeAspect="1"/>
          </p:cNvPicPr>
          <p:nvPr/>
        </p:nvPicPr>
        <p:blipFill>
          <a:blip r:embed="rId3"/>
          <a:stretch>
            <a:fillRect/>
          </a:stretch>
        </p:blipFill>
        <p:spPr>
          <a:xfrm>
            <a:off x="2515556" y="1183100"/>
            <a:ext cx="4112888" cy="4353759"/>
          </a:xfrm>
          <a:prstGeom prst="rect">
            <a:avLst/>
          </a:prstGeom>
        </p:spPr>
      </p:pic>
    </p:spTree>
    <p:extLst>
      <p:ext uri="{BB962C8B-B14F-4D97-AF65-F5344CB8AC3E}">
        <p14:creationId xmlns:p14="http://schemas.microsoft.com/office/powerpoint/2010/main" val="27603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a:solidFill>
                  <a:srgbClr val="FFFFFF"/>
                </a:solidFill>
              </a:rPr>
              <a:t>Eliminate “time wasters”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D9815E79-4EF8-DFD8-FFC1-D87DD8AA3856}"/>
              </a:ext>
            </a:extLst>
          </p:cNvPr>
          <p:cNvSpPr>
            <a:spLocks noGrp="1"/>
          </p:cNvSpPr>
          <p:nvPr>
            <p:ph idx="1"/>
          </p:nvPr>
        </p:nvSpPr>
        <p:spPr>
          <a:xfrm>
            <a:off x="3263690" y="319088"/>
            <a:ext cx="4978267" cy="5199784"/>
          </a:xfrm>
        </p:spPr>
        <p:txBody>
          <a:bodyPr/>
          <a:lstStyle/>
          <a:p>
            <a:r>
              <a:rPr lang="en-US" sz="2400" dirty="0"/>
              <a:t>Value your time and be ruthless about  safe-guarding it</a:t>
            </a:r>
          </a:p>
          <a:p>
            <a:r>
              <a:rPr lang="en-US" sz="2400" dirty="0"/>
              <a:t>only 1440 minutes in a day, so value each one</a:t>
            </a:r>
          </a:p>
          <a:p>
            <a:r>
              <a:rPr lang="en-US" sz="2400" dirty="0"/>
              <a:t>Your  “digital life”</a:t>
            </a:r>
          </a:p>
          <a:p>
            <a:endParaRPr lang="en-US" dirty="0"/>
          </a:p>
        </p:txBody>
      </p:sp>
      <p:sp>
        <p:nvSpPr>
          <p:cNvPr id="7" name="Content Placeholder 2">
            <a:extLst>
              <a:ext uri="{FF2B5EF4-FFF2-40B4-BE49-F238E27FC236}">
                <a16:creationId xmlns:a16="http://schemas.microsoft.com/office/drawing/2014/main" id="{781A8211-F3D3-BF24-848C-8522B35DF0DD}"/>
              </a:ext>
            </a:extLst>
          </p:cNvPr>
          <p:cNvSpPr txBox="1">
            <a:spLocks/>
          </p:cNvSpPr>
          <p:nvPr/>
        </p:nvSpPr>
        <p:spPr>
          <a:xfrm>
            <a:off x="4602489" y="2455479"/>
            <a:ext cx="3064476" cy="4525963"/>
          </a:xfrm>
          <a:prstGeom prst="rect">
            <a:avLst/>
          </a:prstGeom>
        </p:spPr>
        <p:txBody>
          <a:bodyPr vert="horz" lIns="91440" tIns="45720" rIns="91440" bIns="45720" rtlCol="0" anchor="ctr">
            <a:normAutofit fontScale="3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5900" dirty="0"/>
              <a:t>Work</a:t>
            </a:r>
          </a:p>
          <a:p>
            <a:pPr>
              <a:lnSpc>
                <a:spcPct val="90000"/>
              </a:lnSpc>
            </a:pPr>
            <a:r>
              <a:rPr lang="en-US" sz="5900" dirty="0"/>
              <a:t>Store files</a:t>
            </a:r>
          </a:p>
          <a:p>
            <a:pPr>
              <a:lnSpc>
                <a:spcPct val="90000"/>
              </a:lnSpc>
            </a:pPr>
            <a:r>
              <a:rPr lang="en-US" sz="5900" dirty="0"/>
              <a:t>Play games</a:t>
            </a:r>
          </a:p>
          <a:p>
            <a:pPr>
              <a:lnSpc>
                <a:spcPct val="90000"/>
              </a:lnSpc>
            </a:pPr>
            <a:r>
              <a:rPr lang="en-US" sz="5900" dirty="0"/>
              <a:t>Watch movies</a:t>
            </a:r>
          </a:p>
          <a:p>
            <a:pPr>
              <a:lnSpc>
                <a:spcPct val="90000"/>
              </a:lnSpc>
            </a:pPr>
            <a:r>
              <a:rPr lang="en-US" sz="5900" dirty="0"/>
              <a:t>Email </a:t>
            </a:r>
          </a:p>
          <a:p>
            <a:pPr>
              <a:lnSpc>
                <a:spcPct val="90000"/>
              </a:lnSpc>
            </a:pPr>
            <a:r>
              <a:rPr lang="en-US" sz="5900" dirty="0"/>
              <a:t>Tweet</a:t>
            </a:r>
          </a:p>
          <a:p>
            <a:pPr>
              <a:lnSpc>
                <a:spcPct val="90000"/>
              </a:lnSpc>
            </a:pPr>
            <a:r>
              <a:rPr lang="en-US" sz="5900" dirty="0"/>
              <a:t>Attend webinars</a:t>
            </a:r>
          </a:p>
          <a:p>
            <a:pPr>
              <a:lnSpc>
                <a:spcPct val="90000"/>
              </a:lnSpc>
            </a:pPr>
            <a:r>
              <a:rPr lang="en-US" sz="5900" dirty="0"/>
              <a:t>Edit and store photos</a:t>
            </a:r>
          </a:p>
          <a:p>
            <a:pPr>
              <a:lnSpc>
                <a:spcPct val="90000"/>
              </a:lnSpc>
            </a:pPr>
            <a:r>
              <a:rPr lang="en-US" sz="5900" dirty="0"/>
              <a:t>Write</a:t>
            </a:r>
          </a:p>
          <a:p>
            <a:pPr>
              <a:lnSpc>
                <a:spcPct val="90000"/>
              </a:lnSpc>
            </a:pPr>
            <a:r>
              <a:rPr lang="en-US" sz="5900" dirty="0"/>
              <a:t>Reading</a:t>
            </a:r>
          </a:p>
          <a:p>
            <a:pPr>
              <a:lnSpc>
                <a:spcPct val="90000"/>
              </a:lnSpc>
            </a:pPr>
            <a:r>
              <a:rPr lang="en-US" sz="5900" dirty="0"/>
              <a:t>Find recipes</a:t>
            </a:r>
          </a:p>
          <a:p>
            <a:pPr>
              <a:lnSpc>
                <a:spcPct val="90000"/>
              </a:lnSpc>
            </a:pPr>
            <a:r>
              <a:rPr lang="en-US" sz="5900" dirty="0"/>
              <a:t>Zoom</a:t>
            </a:r>
          </a:p>
          <a:p>
            <a:pPr>
              <a:lnSpc>
                <a:spcPct val="90000"/>
              </a:lnSpc>
            </a:pPr>
            <a:endParaRPr lang="en-US" dirty="0"/>
          </a:p>
          <a:p>
            <a:pPr marL="0" indent="0">
              <a:lnSpc>
                <a:spcPct val="90000"/>
              </a:lnSpc>
              <a:buFont typeface="Arial"/>
              <a:buNone/>
            </a:pPr>
            <a:r>
              <a:rPr lang="en-US" dirty="0"/>
              <a:t>			</a:t>
            </a:r>
          </a:p>
          <a:p>
            <a:pPr>
              <a:lnSpc>
                <a:spcPct val="90000"/>
              </a:lnSpc>
            </a:pPr>
            <a:endParaRPr lang="en-US" dirty="0"/>
          </a:p>
          <a:p>
            <a:pPr marL="0" indent="0">
              <a:lnSpc>
                <a:spcPct val="90000"/>
              </a:lnSpc>
              <a:buFont typeface="Arial"/>
              <a:buNone/>
            </a:pPr>
            <a:endParaRPr lang="en-US" dirty="0"/>
          </a:p>
          <a:p>
            <a:pPr marL="0" indent="0">
              <a:lnSpc>
                <a:spcPct val="90000"/>
              </a:lnSpc>
              <a:buFont typeface="Arial"/>
              <a:buNone/>
            </a:pPr>
            <a:endParaRPr lang="en-US" dirty="0"/>
          </a:p>
          <a:p>
            <a:pPr marL="0" indent="0">
              <a:lnSpc>
                <a:spcPct val="90000"/>
              </a:lnSpc>
              <a:buFont typeface="Arial"/>
              <a:buNone/>
            </a:pPr>
            <a:endParaRPr lang="en-US" dirty="0"/>
          </a:p>
          <a:p>
            <a:pPr marL="0" indent="0">
              <a:lnSpc>
                <a:spcPct val="90000"/>
              </a:lnSpc>
              <a:buFont typeface="Arial"/>
              <a:buNone/>
            </a:pPr>
            <a:r>
              <a:rPr lang="en-US" dirty="0"/>
              <a:t>	</a:t>
            </a:r>
          </a:p>
          <a:p>
            <a:pPr marL="0" indent="0">
              <a:lnSpc>
                <a:spcPct val="90000"/>
              </a:lnSpc>
              <a:buFont typeface="Arial"/>
              <a:buNone/>
            </a:pPr>
            <a:endParaRPr lang="en-US" dirty="0"/>
          </a:p>
        </p:txBody>
      </p:sp>
    </p:spTree>
    <p:extLst>
      <p:ext uri="{BB962C8B-B14F-4D97-AF65-F5344CB8AC3E}">
        <p14:creationId xmlns:p14="http://schemas.microsoft.com/office/powerpoint/2010/main" val="229914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2BDE8-1CB1-80CD-8EAD-A93B9D5C866B}"/>
              </a:ext>
            </a:extLst>
          </p:cNvPr>
          <p:cNvSpPr>
            <a:spLocks noGrp="1"/>
          </p:cNvSpPr>
          <p:nvPr>
            <p:ph type="title"/>
          </p:nvPr>
        </p:nvSpPr>
        <p:spPr>
          <a:xfrm>
            <a:off x="-61783" y="0"/>
            <a:ext cx="8229600" cy="1143000"/>
          </a:xfrm>
        </p:spPr>
        <p:txBody>
          <a:bodyPr/>
          <a:lstStyle/>
          <a:p>
            <a:r>
              <a:rPr lang="en-US" dirty="0"/>
              <a:t>Declutter your digital life…</a:t>
            </a:r>
          </a:p>
        </p:txBody>
      </p:sp>
      <p:sp>
        <p:nvSpPr>
          <p:cNvPr id="5" name="Content Placeholder 2">
            <a:extLst>
              <a:ext uri="{FF2B5EF4-FFF2-40B4-BE49-F238E27FC236}">
                <a16:creationId xmlns:a16="http://schemas.microsoft.com/office/drawing/2014/main" id="{27F80840-4200-BE2C-B8BA-A56FE4F41A4D}"/>
              </a:ext>
            </a:extLst>
          </p:cNvPr>
          <p:cNvSpPr txBox="1">
            <a:spLocks/>
          </p:cNvSpPr>
          <p:nvPr/>
        </p:nvSpPr>
        <p:spPr>
          <a:xfrm>
            <a:off x="2071816" y="2332037"/>
            <a:ext cx="5626444" cy="452596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buNone/>
            </a:pPr>
            <a:r>
              <a:rPr lang="en-US" sz="1800" dirty="0">
                <a:solidFill>
                  <a:srgbClr val="FF0000"/>
                </a:solidFill>
              </a:rPr>
              <a:t>Weekly</a:t>
            </a:r>
          </a:p>
          <a:p>
            <a:pPr marL="514350" indent="-514350">
              <a:lnSpc>
                <a:spcPct val="90000"/>
              </a:lnSpc>
              <a:buAutoNum type="arabicPeriod"/>
            </a:pPr>
            <a:r>
              <a:rPr lang="en-US" sz="1800" dirty="0"/>
              <a:t>Back up files</a:t>
            </a:r>
          </a:p>
          <a:p>
            <a:pPr marL="514350" indent="-514350">
              <a:lnSpc>
                <a:spcPct val="90000"/>
              </a:lnSpc>
              <a:buAutoNum type="arabicPeriod"/>
            </a:pPr>
            <a:r>
              <a:rPr lang="en-US" sz="1800" dirty="0"/>
              <a:t>Clean up desktop</a:t>
            </a:r>
          </a:p>
          <a:p>
            <a:pPr marL="514350" indent="-514350">
              <a:lnSpc>
                <a:spcPct val="90000"/>
              </a:lnSpc>
              <a:buAutoNum type="arabicPeriod"/>
            </a:pPr>
            <a:r>
              <a:rPr lang="en-US" sz="1800" dirty="0"/>
              <a:t>E-mail – triage daily and respond to time sensitive items ;clean weekly</a:t>
            </a:r>
          </a:p>
          <a:p>
            <a:pPr marL="514350" indent="-514350">
              <a:lnSpc>
                <a:spcPct val="90000"/>
              </a:lnSpc>
              <a:buAutoNum type="arabicPeriod"/>
            </a:pPr>
            <a:r>
              <a:rPr lang="en-US" sz="1800" dirty="0"/>
              <a:t>Empty trash</a:t>
            </a:r>
          </a:p>
          <a:p>
            <a:pPr marL="514350" indent="-514350">
              <a:lnSpc>
                <a:spcPct val="90000"/>
              </a:lnSpc>
              <a:buAutoNum type="arabicPeriod"/>
            </a:pPr>
            <a:r>
              <a:rPr lang="en-US" sz="1800" dirty="0"/>
              <a:t>Take one day off</a:t>
            </a:r>
          </a:p>
          <a:p>
            <a:pPr marL="0" indent="0">
              <a:lnSpc>
                <a:spcPct val="90000"/>
              </a:lnSpc>
              <a:buNone/>
            </a:pPr>
            <a:endParaRPr lang="en-US" sz="1800" dirty="0"/>
          </a:p>
          <a:p>
            <a:pPr marL="0" indent="0">
              <a:lnSpc>
                <a:spcPct val="90000"/>
              </a:lnSpc>
              <a:buNone/>
            </a:pPr>
            <a:r>
              <a:rPr lang="en-US" sz="1800" dirty="0">
                <a:solidFill>
                  <a:srgbClr val="FF0000"/>
                </a:solidFill>
              </a:rPr>
              <a:t>Monthly</a:t>
            </a:r>
          </a:p>
          <a:p>
            <a:pPr marL="514350" indent="-514350">
              <a:lnSpc>
                <a:spcPct val="90000"/>
              </a:lnSpc>
              <a:buAutoNum type="arabicPeriod"/>
            </a:pPr>
            <a:r>
              <a:rPr lang="en-US" sz="1800" dirty="0"/>
              <a:t>Empty downloads folder </a:t>
            </a:r>
          </a:p>
          <a:p>
            <a:pPr marL="514350" indent="-514350">
              <a:lnSpc>
                <a:spcPct val="90000"/>
              </a:lnSpc>
              <a:buAutoNum type="arabicPeriod"/>
            </a:pPr>
            <a:r>
              <a:rPr lang="en-US" sz="1800" dirty="0"/>
              <a:t>Review application folder- if not using, uninstall</a:t>
            </a:r>
          </a:p>
          <a:p>
            <a:pPr marL="0" indent="0">
              <a:lnSpc>
                <a:spcPct val="90000"/>
              </a:lnSpc>
              <a:buNone/>
            </a:pPr>
            <a:endParaRPr lang="en-US" sz="1800" dirty="0"/>
          </a:p>
          <a:p>
            <a:pPr marL="0" indent="0">
              <a:lnSpc>
                <a:spcPct val="90000"/>
              </a:lnSpc>
              <a:buNone/>
            </a:pPr>
            <a:r>
              <a:rPr lang="en-US" sz="1800" dirty="0">
                <a:solidFill>
                  <a:srgbClr val="FF0000"/>
                </a:solidFill>
              </a:rPr>
              <a:t>Annually </a:t>
            </a:r>
          </a:p>
          <a:p>
            <a:pPr marL="514350" indent="-514350">
              <a:lnSpc>
                <a:spcPct val="90000"/>
              </a:lnSpc>
              <a:buAutoNum type="arabicPeriod"/>
            </a:pPr>
            <a:r>
              <a:rPr lang="en-US" sz="1800" dirty="0"/>
              <a:t>Assess social media channels – two many friends of Facebook, turn off notifications, stope pinning </a:t>
            </a:r>
            <a:r>
              <a:rPr lang="en-US" sz="1800" dirty="0" err="1"/>
              <a:t>recipies</a:t>
            </a:r>
            <a:r>
              <a:rPr lang="en-US" sz="1800" dirty="0"/>
              <a:t> and start cooking them</a:t>
            </a:r>
          </a:p>
          <a:p>
            <a:pPr marL="514350" indent="-514350">
              <a:lnSpc>
                <a:spcPct val="90000"/>
              </a:lnSpc>
              <a:buAutoNum type="arabicPeriod"/>
            </a:pPr>
            <a:r>
              <a:rPr lang="en-US" sz="1800" dirty="0"/>
              <a:t>For Apple Users- visit the Genius Bar once a year </a:t>
            </a:r>
          </a:p>
          <a:p>
            <a:pPr marL="0" indent="0">
              <a:lnSpc>
                <a:spcPct val="90000"/>
              </a:lnSpc>
              <a:buFont typeface="Arial"/>
              <a:buNone/>
            </a:pPr>
            <a:r>
              <a:rPr lang="en-US" sz="1800" dirty="0"/>
              <a:t>			</a:t>
            </a:r>
          </a:p>
          <a:p>
            <a:pPr>
              <a:lnSpc>
                <a:spcPct val="90000"/>
              </a:lnSpc>
            </a:pPr>
            <a:endParaRPr lang="en-US" sz="1800" dirty="0"/>
          </a:p>
          <a:p>
            <a:pPr marL="0" indent="0">
              <a:lnSpc>
                <a:spcPct val="90000"/>
              </a:lnSpc>
              <a:buFont typeface="Arial"/>
              <a:buNone/>
            </a:pPr>
            <a:endParaRPr lang="en-US" sz="1800" dirty="0"/>
          </a:p>
          <a:p>
            <a:pPr marL="0" indent="0">
              <a:lnSpc>
                <a:spcPct val="90000"/>
              </a:lnSpc>
              <a:buFont typeface="Arial"/>
              <a:buNone/>
            </a:pPr>
            <a:endParaRPr lang="en-US" sz="1800" dirty="0"/>
          </a:p>
          <a:p>
            <a:pPr marL="0" indent="0">
              <a:lnSpc>
                <a:spcPct val="90000"/>
              </a:lnSpc>
              <a:buFont typeface="Arial"/>
              <a:buNone/>
            </a:pPr>
            <a:endParaRPr lang="en-US" sz="1800" dirty="0"/>
          </a:p>
          <a:p>
            <a:pPr marL="0" indent="0">
              <a:lnSpc>
                <a:spcPct val="90000"/>
              </a:lnSpc>
              <a:buFont typeface="Arial"/>
              <a:buNone/>
            </a:pPr>
            <a:r>
              <a:rPr lang="en-US" sz="1800" dirty="0"/>
              <a:t>	</a:t>
            </a:r>
          </a:p>
          <a:p>
            <a:pPr marL="0" indent="0">
              <a:lnSpc>
                <a:spcPct val="90000"/>
              </a:lnSpc>
              <a:buFont typeface="Arial"/>
              <a:buNone/>
            </a:pPr>
            <a:endParaRPr lang="en-US" sz="1800" dirty="0"/>
          </a:p>
        </p:txBody>
      </p:sp>
    </p:spTree>
    <p:extLst>
      <p:ext uri="{BB962C8B-B14F-4D97-AF65-F5344CB8AC3E}">
        <p14:creationId xmlns:p14="http://schemas.microsoft.com/office/powerpoint/2010/main" val="2251103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89CA4-8BE2-DB40-A052-8454F2B73A51}"/>
              </a:ext>
            </a:extLst>
          </p:cNvPr>
          <p:cNvSpPr>
            <a:spLocks noGrp="1"/>
          </p:cNvSpPr>
          <p:nvPr>
            <p:ph type="title"/>
          </p:nvPr>
        </p:nvSpPr>
        <p:spPr/>
        <p:txBody>
          <a:bodyPr>
            <a:normAutofit fontScale="90000"/>
          </a:bodyPr>
          <a:lstStyle/>
          <a:p>
            <a:r>
              <a:rPr lang="en-US" dirty="0"/>
              <a:t>Procrastination- the biggest time waster of all</a:t>
            </a:r>
          </a:p>
        </p:txBody>
      </p:sp>
      <p:sp>
        <p:nvSpPr>
          <p:cNvPr id="3" name="Content Placeholder 2">
            <a:extLst>
              <a:ext uri="{FF2B5EF4-FFF2-40B4-BE49-F238E27FC236}">
                <a16:creationId xmlns:a16="http://schemas.microsoft.com/office/drawing/2014/main" id="{0E315DBE-8636-1A41-B880-A022819AB7EC}"/>
              </a:ext>
            </a:extLst>
          </p:cNvPr>
          <p:cNvSpPr>
            <a:spLocks noGrp="1"/>
          </p:cNvSpPr>
          <p:nvPr>
            <p:ph idx="1"/>
          </p:nvPr>
        </p:nvSpPr>
        <p:spPr>
          <a:xfrm>
            <a:off x="457200" y="1600200"/>
            <a:ext cx="8229600" cy="5094514"/>
          </a:xfrm>
        </p:spPr>
        <p:txBody>
          <a:bodyPr>
            <a:normAutofit fontScale="92500"/>
          </a:bodyPr>
          <a:lstStyle/>
          <a:p>
            <a:r>
              <a:rPr lang="en-US" sz="2800" dirty="0"/>
              <a:t>Think about ways you can sabotage your future procrastinating self</a:t>
            </a:r>
          </a:p>
          <a:p>
            <a:pPr marL="0" indent="0">
              <a:buNone/>
            </a:pPr>
            <a:endParaRPr lang="en-US" sz="2800" dirty="0"/>
          </a:p>
          <a:p>
            <a:r>
              <a:rPr lang="en-US" sz="2800" dirty="0"/>
              <a:t>Break down tasks into smaller segments that require less time</a:t>
            </a:r>
          </a:p>
          <a:p>
            <a:endParaRPr lang="en-US" sz="2800" dirty="0"/>
          </a:p>
          <a:p>
            <a:r>
              <a:rPr lang="en-US" sz="2800" dirty="0"/>
              <a:t>Set realistic deadlines for each specific accomplishment and reward yourself for completing</a:t>
            </a:r>
          </a:p>
          <a:p>
            <a:endParaRPr lang="en-US" sz="2800" dirty="0"/>
          </a:p>
          <a:p>
            <a:r>
              <a:rPr lang="en-US" sz="2800" dirty="0"/>
              <a:t>Getting started may require  some preparatory time (organize papers, talk with experts, clean off your desk)</a:t>
            </a:r>
          </a:p>
          <a:p>
            <a:endParaRPr lang="en-US" sz="2800" dirty="0"/>
          </a:p>
        </p:txBody>
      </p:sp>
    </p:spTree>
    <p:extLst>
      <p:ext uri="{BB962C8B-B14F-4D97-AF65-F5344CB8AC3E}">
        <p14:creationId xmlns:p14="http://schemas.microsoft.com/office/powerpoint/2010/main" val="3415572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normAutofit/>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Each day identify your MIT and complete that task first</a:t>
            </a:r>
          </a:p>
          <a:p>
            <a:pPr marL="0" indent="0">
              <a:buNone/>
            </a:pPr>
            <a:r>
              <a:rPr lang="en-US" dirty="0"/>
              <a:t>				(Most Important Task)</a:t>
            </a:r>
          </a:p>
        </p:txBody>
      </p:sp>
      <p:pic>
        <p:nvPicPr>
          <p:cNvPr id="5" name="Picture 4">
            <a:extLst>
              <a:ext uri="{FF2B5EF4-FFF2-40B4-BE49-F238E27FC236}">
                <a16:creationId xmlns:a16="http://schemas.microsoft.com/office/drawing/2014/main" id="{1BA98C1A-B135-B94B-B3B1-E04C0DAA596D}"/>
              </a:ext>
            </a:extLst>
          </p:cNvPr>
          <p:cNvPicPr>
            <a:picLocks noChangeAspect="1"/>
          </p:cNvPicPr>
          <p:nvPr/>
        </p:nvPicPr>
        <p:blipFill>
          <a:blip r:embed="rId2"/>
          <a:stretch>
            <a:fillRect/>
          </a:stretch>
        </p:blipFill>
        <p:spPr>
          <a:xfrm>
            <a:off x="2643639" y="3623438"/>
            <a:ext cx="3492500" cy="2324100"/>
          </a:xfrm>
          <a:prstGeom prst="rect">
            <a:avLst/>
          </a:prstGeom>
        </p:spPr>
      </p:pic>
    </p:spTree>
    <p:extLst>
      <p:ext uri="{BB962C8B-B14F-4D97-AF65-F5344CB8AC3E}">
        <p14:creationId xmlns:p14="http://schemas.microsoft.com/office/powerpoint/2010/main" val="133578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Learn to say  no</a:t>
            </a:r>
          </a:p>
          <a:p>
            <a:pPr marL="0" indent="0">
              <a:buNone/>
            </a:pPr>
            <a:r>
              <a:rPr lang="en-US" dirty="0"/>
              <a:t>	</a:t>
            </a:r>
            <a:r>
              <a:rPr lang="en-US" i="1" dirty="0"/>
              <a:t>“If you want something done , ask the busiest person to do it”</a:t>
            </a:r>
          </a:p>
          <a:p>
            <a:pPr marL="0" indent="0">
              <a:buNone/>
            </a:pPr>
            <a:r>
              <a:rPr lang="en-US" dirty="0"/>
              <a:t>		Only take on commitments that you know  you have time for and you care about</a:t>
            </a:r>
          </a:p>
          <a:p>
            <a:pPr marL="457200" lvl="1" indent="0">
              <a:buNone/>
            </a:pPr>
            <a:endParaRPr lang="en-US" dirty="0"/>
          </a:p>
        </p:txBody>
      </p:sp>
      <p:pic>
        <p:nvPicPr>
          <p:cNvPr id="5" name="Picture 4">
            <a:extLst>
              <a:ext uri="{FF2B5EF4-FFF2-40B4-BE49-F238E27FC236}">
                <a16:creationId xmlns:a16="http://schemas.microsoft.com/office/drawing/2014/main" id="{34DFCD8C-5C34-EE4E-839D-CC1016D545D5}"/>
              </a:ext>
            </a:extLst>
          </p:cNvPr>
          <p:cNvPicPr>
            <a:picLocks noChangeAspect="1"/>
          </p:cNvPicPr>
          <p:nvPr/>
        </p:nvPicPr>
        <p:blipFill>
          <a:blip r:embed="rId3"/>
          <a:stretch>
            <a:fillRect/>
          </a:stretch>
        </p:blipFill>
        <p:spPr>
          <a:xfrm>
            <a:off x="2430331" y="4535245"/>
            <a:ext cx="3810000" cy="2133600"/>
          </a:xfrm>
          <a:prstGeom prst="rect">
            <a:avLst/>
          </a:prstGeom>
        </p:spPr>
      </p:pic>
    </p:spTree>
    <p:extLst>
      <p:ext uri="{BB962C8B-B14F-4D97-AF65-F5344CB8AC3E}">
        <p14:creationId xmlns:p14="http://schemas.microsoft.com/office/powerpoint/2010/main" val="863187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Devote your entire focus to the task at hand</a:t>
            </a:r>
          </a:p>
          <a:p>
            <a:pPr marL="0" indent="0">
              <a:buNone/>
            </a:pPr>
            <a:r>
              <a:rPr lang="en-US" dirty="0"/>
              <a:t>		close out browser window, put away 				phone, find the right environment</a:t>
            </a:r>
          </a:p>
          <a:p>
            <a:pPr marL="0" indent="0">
              <a:buNone/>
            </a:pPr>
            <a:r>
              <a:rPr lang="en-US" dirty="0"/>
              <a:t>	</a:t>
            </a:r>
          </a:p>
        </p:txBody>
      </p:sp>
      <p:pic>
        <p:nvPicPr>
          <p:cNvPr id="5" name="Picture 4">
            <a:extLst>
              <a:ext uri="{FF2B5EF4-FFF2-40B4-BE49-F238E27FC236}">
                <a16:creationId xmlns:a16="http://schemas.microsoft.com/office/drawing/2014/main" id="{33DC9B81-F9DD-5F40-AB71-9AC6D94C243A}"/>
              </a:ext>
            </a:extLst>
          </p:cNvPr>
          <p:cNvPicPr>
            <a:picLocks noChangeAspect="1"/>
          </p:cNvPicPr>
          <p:nvPr/>
        </p:nvPicPr>
        <p:blipFill>
          <a:blip r:embed="rId3"/>
          <a:stretch>
            <a:fillRect/>
          </a:stretch>
        </p:blipFill>
        <p:spPr>
          <a:xfrm>
            <a:off x="4082142" y="3341051"/>
            <a:ext cx="2704243" cy="1622546"/>
          </a:xfrm>
          <a:prstGeom prst="rect">
            <a:avLst/>
          </a:prstGeom>
        </p:spPr>
      </p:pic>
      <p:pic>
        <p:nvPicPr>
          <p:cNvPr id="7" name="Picture 6">
            <a:extLst>
              <a:ext uri="{FF2B5EF4-FFF2-40B4-BE49-F238E27FC236}">
                <a16:creationId xmlns:a16="http://schemas.microsoft.com/office/drawing/2014/main" id="{9A8D7AA4-2944-D74F-AD44-5C42E19D84DC}"/>
              </a:ext>
            </a:extLst>
          </p:cNvPr>
          <p:cNvPicPr>
            <a:picLocks noChangeAspect="1"/>
          </p:cNvPicPr>
          <p:nvPr/>
        </p:nvPicPr>
        <p:blipFill>
          <a:blip r:embed="rId4"/>
          <a:stretch>
            <a:fillRect/>
          </a:stretch>
        </p:blipFill>
        <p:spPr>
          <a:xfrm>
            <a:off x="258029" y="3341051"/>
            <a:ext cx="2564598" cy="1436175"/>
          </a:xfrm>
          <a:prstGeom prst="rect">
            <a:avLst/>
          </a:prstGeom>
        </p:spPr>
      </p:pic>
      <p:pic>
        <p:nvPicPr>
          <p:cNvPr id="10" name="Picture 9">
            <a:extLst>
              <a:ext uri="{FF2B5EF4-FFF2-40B4-BE49-F238E27FC236}">
                <a16:creationId xmlns:a16="http://schemas.microsoft.com/office/drawing/2014/main" id="{4EF00491-5E4D-A244-BF85-EDED3413D00E}"/>
              </a:ext>
            </a:extLst>
          </p:cNvPr>
          <p:cNvPicPr>
            <a:picLocks noChangeAspect="1"/>
          </p:cNvPicPr>
          <p:nvPr/>
        </p:nvPicPr>
        <p:blipFill>
          <a:blip r:embed="rId5"/>
          <a:stretch>
            <a:fillRect/>
          </a:stretch>
        </p:blipFill>
        <p:spPr>
          <a:xfrm>
            <a:off x="2500993" y="4234543"/>
            <a:ext cx="1777801" cy="2580678"/>
          </a:xfrm>
          <a:prstGeom prst="rect">
            <a:avLst/>
          </a:prstGeom>
        </p:spPr>
      </p:pic>
      <p:pic>
        <p:nvPicPr>
          <p:cNvPr id="16" name="Picture 15">
            <a:extLst>
              <a:ext uri="{FF2B5EF4-FFF2-40B4-BE49-F238E27FC236}">
                <a16:creationId xmlns:a16="http://schemas.microsoft.com/office/drawing/2014/main" id="{F126F824-DF84-3B4F-9D8B-C33F55580323}"/>
              </a:ext>
            </a:extLst>
          </p:cNvPr>
          <p:cNvPicPr>
            <a:picLocks noChangeAspect="1"/>
          </p:cNvPicPr>
          <p:nvPr/>
        </p:nvPicPr>
        <p:blipFill>
          <a:blip r:embed="rId6"/>
          <a:stretch>
            <a:fillRect/>
          </a:stretch>
        </p:blipFill>
        <p:spPr>
          <a:xfrm>
            <a:off x="6648098" y="4728391"/>
            <a:ext cx="2086830" cy="2086830"/>
          </a:xfrm>
          <a:prstGeom prst="rect">
            <a:avLst/>
          </a:prstGeom>
        </p:spPr>
      </p:pic>
    </p:spTree>
    <p:extLst>
      <p:ext uri="{BB962C8B-B14F-4D97-AF65-F5344CB8AC3E}">
        <p14:creationId xmlns:p14="http://schemas.microsoft.com/office/powerpoint/2010/main" val="321734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Get an early start </a:t>
            </a:r>
          </a:p>
          <a:p>
            <a:pPr marL="0" indent="0">
              <a:buNone/>
            </a:pPr>
            <a:r>
              <a:rPr lang="en-US" dirty="0"/>
              <a:t>		Get a good sense of how long tasks take 			and plan accordingly</a:t>
            </a:r>
          </a:p>
          <a:p>
            <a:pPr marL="0" indent="0">
              <a:buNone/>
            </a:pPr>
            <a:endParaRPr lang="en-US" dirty="0"/>
          </a:p>
          <a:p>
            <a:pPr marL="0" indent="0">
              <a:buNone/>
            </a:pPr>
            <a:r>
              <a:rPr lang="en-US" dirty="0"/>
              <a:t>		Delineate a time limit in which to complete 		tasks and reward, reward, reward yourself 		for finishing a given task.		</a:t>
            </a:r>
          </a:p>
        </p:txBody>
      </p:sp>
    </p:spTree>
    <p:extLst>
      <p:ext uri="{BB962C8B-B14F-4D97-AF65-F5344CB8AC3E}">
        <p14:creationId xmlns:p14="http://schemas.microsoft.com/office/powerpoint/2010/main" val="2264348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dirty="0">
                <a:solidFill>
                  <a:srgbClr val="FF0000"/>
                </a:solidFill>
              </a:rPr>
              <a:t>Helpful Tips for Time Management</a:t>
            </a: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p:txBody>
          <a:bodyPr/>
          <a:lstStyle/>
          <a:p>
            <a:r>
              <a:rPr lang="en-US" dirty="0"/>
              <a:t>Sleep  and exercise and eat healthily</a:t>
            </a:r>
          </a:p>
        </p:txBody>
      </p:sp>
      <p:pic>
        <p:nvPicPr>
          <p:cNvPr id="4" name="Picture 3">
            <a:extLst>
              <a:ext uri="{FF2B5EF4-FFF2-40B4-BE49-F238E27FC236}">
                <a16:creationId xmlns:a16="http://schemas.microsoft.com/office/drawing/2014/main" id="{44326C61-9351-3540-9C11-2777554CC9A5}"/>
              </a:ext>
            </a:extLst>
          </p:cNvPr>
          <p:cNvPicPr>
            <a:picLocks noChangeAspect="1"/>
          </p:cNvPicPr>
          <p:nvPr/>
        </p:nvPicPr>
        <p:blipFill>
          <a:blip r:embed="rId2"/>
          <a:stretch>
            <a:fillRect/>
          </a:stretch>
        </p:blipFill>
        <p:spPr>
          <a:xfrm>
            <a:off x="560294" y="2471345"/>
            <a:ext cx="3505200" cy="2324100"/>
          </a:xfrm>
          <a:prstGeom prst="rect">
            <a:avLst/>
          </a:prstGeom>
        </p:spPr>
      </p:pic>
      <p:pic>
        <p:nvPicPr>
          <p:cNvPr id="6" name="Picture 5">
            <a:extLst>
              <a:ext uri="{FF2B5EF4-FFF2-40B4-BE49-F238E27FC236}">
                <a16:creationId xmlns:a16="http://schemas.microsoft.com/office/drawing/2014/main" id="{C017A169-1960-B74A-BA7E-7EB3888D2D2B}"/>
              </a:ext>
            </a:extLst>
          </p:cNvPr>
          <p:cNvPicPr>
            <a:picLocks noChangeAspect="1"/>
          </p:cNvPicPr>
          <p:nvPr/>
        </p:nvPicPr>
        <p:blipFill>
          <a:blip r:embed="rId3"/>
          <a:stretch>
            <a:fillRect/>
          </a:stretch>
        </p:blipFill>
        <p:spPr>
          <a:xfrm>
            <a:off x="2312894" y="4536290"/>
            <a:ext cx="3810000" cy="2133600"/>
          </a:xfrm>
          <a:prstGeom prst="rect">
            <a:avLst/>
          </a:prstGeom>
        </p:spPr>
      </p:pic>
      <p:pic>
        <p:nvPicPr>
          <p:cNvPr id="7" name="Picture 6">
            <a:extLst>
              <a:ext uri="{FF2B5EF4-FFF2-40B4-BE49-F238E27FC236}">
                <a16:creationId xmlns:a16="http://schemas.microsoft.com/office/drawing/2014/main" id="{74131643-CF6E-8547-A953-6CC8BE20BFB7}"/>
              </a:ext>
            </a:extLst>
          </p:cNvPr>
          <p:cNvPicPr>
            <a:picLocks noChangeAspect="1"/>
          </p:cNvPicPr>
          <p:nvPr/>
        </p:nvPicPr>
        <p:blipFill>
          <a:blip r:embed="rId4"/>
          <a:stretch>
            <a:fillRect/>
          </a:stretch>
        </p:blipFill>
        <p:spPr>
          <a:xfrm>
            <a:off x="5080000" y="2471345"/>
            <a:ext cx="3606800" cy="2260600"/>
          </a:xfrm>
          <a:prstGeom prst="rect">
            <a:avLst/>
          </a:prstGeom>
        </p:spPr>
      </p:pic>
    </p:spTree>
    <p:extLst>
      <p:ext uri="{BB962C8B-B14F-4D97-AF65-F5344CB8AC3E}">
        <p14:creationId xmlns:p14="http://schemas.microsoft.com/office/powerpoint/2010/main" val="117221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0BCA9-83D7-C445-A9FC-1466B46F9B38}"/>
              </a:ext>
            </a:extLst>
          </p:cNvPr>
          <p:cNvSpPr>
            <a:spLocks noGrp="1"/>
          </p:cNvSpPr>
          <p:nvPr>
            <p:ph type="title"/>
          </p:nvPr>
        </p:nvSpPr>
        <p:spPr/>
        <p:txBody>
          <a:bodyPr/>
          <a:lstStyle/>
          <a:p>
            <a:r>
              <a:rPr lang="en-US">
                <a:solidFill>
                  <a:srgbClr val="FF0000"/>
                </a:solidFill>
              </a:rPr>
              <a:t>Helpful Tips for Time Management</a:t>
            </a:r>
            <a:endParaRPr lang="en-US" dirty="0">
              <a:solidFill>
                <a:srgbClr val="FF0000"/>
              </a:solidFill>
            </a:endParaRPr>
          </a:p>
        </p:txBody>
      </p:sp>
      <p:sp>
        <p:nvSpPr>
          <p:cNvPr id="3" name="Content Placeholder 2">
            <a:extLst>
              <a:ext uri="{FF2B5EF4-FFF2-40B4-BE49-F238E27FC236}">
                <a16:creationId xmlns:a16="http://schemas.microsoft.com/office/drawing/2014/main" id="{F46196BE-79EB-3940-B1C2-AE81942817BC}"/>
              </a:ext>
            </a:extLst>
          </p:cNvPr>
          <p:cNvSpPr>
            <a:spLocks noGrp="1"/>
          </p:cNvSpPr>
          <p:nvPr>
            <p:ph idx="1"/>
          </p:nvPr>
        </p:nvSpPr>
        <p:spPr>
          <a:xfrm>
            <a:off x="457200" y="1229498"/>
            <a:ext cx="8229600" cy="5529648"/>
          </a:xfrm>
        </p:spPr>
        <p:txBody>
          <a:bodyPr>
            <a:normAutofit fontScale="92500" lnSpcReduction="10000"/>
          </a:bodyPr>
          <a:lstStyle/>
          <a:p>
            <a:r>
              <a:rPr lang="en-US" dirty="0"/>
              <a:t>Pareto Principle- 80:20 rule</a:t>
            </a:r>
          </a:p>
          <a:p>
            <a:pPr marL="0" indent="0">
              <a:buNone/>
            </a:pPr>
            <a:r>
              <a:rPr lang="en-US" dirty="0"/>
              <a:t>	</a:t>
            </a:r>
            <a:r>
              <a:rPr lang="en-US" sz="2800" dirty="0"/>
              <a:t>- an adage which asserts that 80% of results come from 20% of actions 	</a:t>
            </a:r>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a:p>
            <a:r>
              <a:rPr lang="en-US" sz="2800" dirty="0"/>
              <a:t>Identify what are  the handful of tasks that are going to pay  off the most?</a:t>
            </a:r>
          </a:p>
        </p:txBody>
      </p:sp>
      <p:pic>
        <p:nvPicPr>
          <p:cNvPr id="5" name="Picture 4" descr="Diagram&#10;&#10;Description automatically generated">
            <a:extLst>
              <a:ext uri="{FF2B5EF4-FFF2-40B4-BE49-F238E27FC236}">
                <a16:creationId xmlns:a16="http://schemas.microsoft.com/office/drawing/2014/main" id="{B25794E7-F39F-8FC4-46C9-D46B6E1DF52F}"/>
              </a:ext>
            </a:extLst>
          </p:cNvPr>
          <p:cNvPicPr>
            <a:picLocks noChangeAspect="1"/>
          </p:cNvPicPr>
          <p:nvPr/>
        </p:nvPicPr>
        <p:blipFill>
          <a:blip r:embed="rId2"/>
          <a:stretch>
            <a:fillRect/>
          </a:stretch>
        </p:blipFill>
        <p:spPr>
          <a:xfrm>
            <a:off x="1631777" y="2559723"/>
            <a:ext cx="5300363" cy="2947398"/>
          </a:xfrm>
          <a:prstGeom prst="rect">
            <a:avLst/>
          </a:prstGeom>
        </p:spPr>
      </p:pic>
    </p:spTree>
    <p:extLst>
      <p:ext uri="{BB962C8B-B14F-4D97-AF65-F5344CB8AC3E}">
        <p14:creationId xmlns:p14="http://schemas.microsoft.com/office/powerpoint/2010/main" val="537460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62CD-3E48-E949-A0E7-5D98F56BCFAA}"/>
              </a:ext>
            </a:extLst>
          </p:cNvPr>
          <p:cNvSpPr>
            <a:spLocks noGrp="1"/>
          </p:cNvSpPr>
          <p:nvPr>
            <p:ph type="title"/>
          </p:nvPr>
        </p:nvSpPr>
        <p:spPr/>
        <p:txBody>
          <a:bodyPr>
            <a:normAutofit fontScale="90000"/>
          </a:bodyPr>
          <a:lstStyle/>
          <a:p>
            <a:r>
              <a:rPr lang="en-US" dirty="0"/>
              <a:t>So don’t forget to maintain a good work life balance</a:t>
            </a:r>
          </a:p>
        </p:txBody>
      </p:sp>
      <p:pic>
        <p:nvPicPr>
          <p:cNvPr id="4" name="Content Placeholder 3">
            <a:extLst>
              <a:ext uri="{FF2B5EF4-FFF2-40B4-BE49-F238E27FC236}">
                <a16:creationId xmlns:a16="http://schemas.microsoft.com/office/drawing/2014/main" id="{D76EDEF7-C8DA-034A-A465-C082ACD99DA2}"/>
              </a:ext>
            </a:extLst>
          </p:cNvPr>
          <p:cNvPicPr>
            <a:picLocks noGrp="1" noChangeAspect="1"/>
          </p:cNvPicPr>
          <p:nvPr>
            <p:ph idx="1"/>
          </p:nvPr>
        </p:nvPicPr>
        <p:blipFill>
          <a:blip r:embed="rId3"/>
          <a:stretch>
            <a:fillRect/>
          </a:stretch>
        </p:blipFill>
        <p:spPr>
          <a:xfrm>
            <a:off x="1128332" y="1600200"/>
            <a:ext cx="6887335" cy="4525963"/>
          </a:xfrm>
        </p:spPr>
      </p:pic>
      <p:pic>
        <p:nvPicPr>
          <p:cNvPr id="6" name="Picture 5">
            <a:extLst>
              <a:ext uri="{FF2B5EF4-FFF2-40B4-BE49-F238E27FC236}">
                <a16:creationId xmlns:a16="http://schemas.microsoft.com/office/drawing/2014/main" id="{A580C0FC-EB70-844F-84EA-7E203E12B976}"/>
              </a:ext>
            </a:extLst>
          </p:cNvPr>
          <p:cNvPicPr>
            <a:picLocks noChangeAspect="1"/>
          </p:cNvPicPr>
          <p:nvPr/>
        </p:nvPicPr>
        <p:blipFill>
          <a:blip r:embed="rId4"/>
          <a:stretch>
            <a:fillRect/>
          </a:stretch>
        </p:blipFill>
        <p:spPr>
          <a:xfrm>
            <a:off x="1142999" y="1600199"/>
            <a:ext cx="6872667" cy="4525963"/>
          </a:xfrm>
          <a:prstGeom prst="rect">
            <a:avLst/>
          </a:prstGeom>
        </p:spPr>
      </p:pic>
    </p:spTree>
    <p:extLst>
      <p:ext uri="{BB962C8B-B14F-4D97-AF65-F5344CB8AC3E}">
        <p14:creationId xmlns:p14="http://schemas.microsoft.com/office/powerpoint/2010/main" val="40129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1EF15CE-F901-8547-8EA0-E1DF5AC01FC3}"/>
              </a:ext>
            </a:extLst>
          </p:cNvPr>
          <p:cNvPicPr>
            <a:picLocks noGrp="1" noChangeAspect="1"/>
          </p:cNvPicPr>
          <p:nvPr>
            <p:ph idx="1"/>
          </p:nvPr>
        </p:nvPicPr>
        <p:blipFill rotWithShape="1">
          <a:blip r:embed="rId3"/>
          <a:srcRect l="4946" t="3217" r="5162" b="4886"/>
          <a:stretch/>
        </p:blipFill>
        <p:spPr>
          <a:xfrm>
            <a:off x="2614108" y="451821"/>
            <a:ext cx="4496697" cy="5948979"/>
          </a:xfrm>
        </p:spPr>
      </p:pic>
    </p:spTree>
    <p:extLst>
      <p:ext uri="{BB962C8B-B14F-4D97-AF65-F5344CB8AC3E}">
        <p14:creationId xmlns:p14="http://schemas.microsoft.com/office/powerpoint/2010/main" val="741545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400"/>
            <a:ext cx="7772400" cy="768350"/>
          </a:xfrm>
        </p:spPr>
        <p:txBody>
          <a:bodyPr>
            <a:normAutofit/>
          </a:bodyPr>
          <a:lstStyle/>
          <a:p>
            <a:r>
              <a:rPr lang="en-US" sz="3200" dirty="0"/>
              <a:t>Know how you spend your time…</a:t>
            </a:r>
            <a:endParaRPr lang="en-US" sz="3200" b="1" dirty="0">
              <a:solidFill>
                <a:srgbClr val="0000FF"/>
              </a:solidFill>
            </a:endParaRPr>
          </a:p>
        </p:txBody>
      </p:sp>
      <p:sp>
        <p:nvSpPr>
          <p:cNvPr id="3" name="Subtitle 2"/>
          <p:cNvSpPr>
            <a:spLocks noGrp="1"/>
          </p:cNvSpPr>
          <p:nvPr>
            <p:ph type="subTitle" idx="1"/>
          </p:nvPr>
        </p:nvSpPr>
        <p:spPr>
          <a:xfrm>
            <a:off x="304800" y="1143000"/>
            <a:ext cx="8420100" cy="5715000"/>
          </a:xfrm>
        </p:spPr>
        <p:txBody>
          <a:bodyPr>
            <a:noAutofit/>
          </a:bodyPr>
          <a:lstStyle/>
          <a:p>
            <a:r>
              <a:rPr lang="en-US" sz="2000" b="1" dirty="0">
                <a:solidFill>
                  <a:schemeClr val="tx1"/>
                </a:solidFill>
              </a:rPr>
              <a:t>6-10:  Terrible time planner</a:t>
            </a:r>
            <a:r>
              <a:rPr lang="en-US" sz="1600" dirty="0">
                <a:solidFill>
                  <a:schemeClr val="tx1"/>
                </a:solidFill>
              </a:rPr>
              <a:t>.  </a:t>
            </a:r>
          </a:p>
          <a:p>
            <a:r>
              <a:rPr lang="en-US" sz="1600" dirty="0">
                <a:solidFill>
                  <a:schemeClr val="tx1"/>
                </a:solidFill>
              </a:rPr>
              <a:t>You should consider using new tools and processes to help you plan effectively. A great first step would be to take a time management course.</a:t>
            </a:r>
          </a:p>
          <a:p>
            <a:endParaRPr lang="en-US" sz="1600" dirty="0">
              <a:solidFill>
                <a:schemeClr val="tx1"/>
              </a:solidFill>
            </a:endParaRPr>
          </a:p>
          <a:p>
            <a:r>
              <a:rPr lang="en-US" sz="2000" b="1" dirty="0">
                <a:solidFill>
                  <a:schemeClr val="tx1"/>
                </a:solidFill>
              </a:rPr>
              <a:t>11-15:  Below average planner.  </a:t>
            </a:r>
          </a:p>
          <a:p>
            <a:r>
              <a:rPr lang="en-US" sz="1600" dirty="0">
                <a:solidFill>
                  <a:schemeClr val="tx1"/>
                </a:solidFill>
              </a:rPr>
              <a:t>You may already have a planning system, but using it more effectively will help to reduce the stress and lack of control you feel in your life.</a:t>
            </a:r>
          </a:p>
          <a:p>
            <a:endParaRPr lang="en-US" sz="1600" dirty="0">
              <a:solidFill>
                <a:schemeClr val="tx1"/>
              </a:solidFill>
            </a:endParaRPr>
          </a:p>
          <a:p>
            <a:r>
              <a:rPr lang="en-US" sz="2000" b="1" dirty="0">
                <a:solidFill>
                  <a:schemeClr val="tx1"/>
                </a:solidFill>
              </a:rPr>
              <a:t>16-20:  Average planner.  </a:t>
            </a:r>
          </a:p>
          <a:p>
            <a:r>
              <a:rPr lang="en-US" sz="1600" dirty="0">
                <a:solidFill>
                  <a:schemeClr val="tx1"/>
                </a:solidFill>
              </a:rPr>
              <a:t>Your planning system is working, but you can do better. You may need help focusing on priorities, dealing with urgent interruptions or writing your daily plan.</a:t>
            </a:r>
          </a:p>
          <a:p>
            <a:endParaRPr lang="en-US" sz="1600" dirty="0">
              <a:solidFill>
                <a:schemeClr val="tx1"/>
              </a:solidFill>
            </a:endParaRPr>
          </a:p>
          <a:p>
            <a:r>
              <a:rPr lang="en-US" sz="2000" b="1" dirty="0">
                <a:solidFill>
                  <a:schemeClr val="tx1"/>
                </a:solidFill>
              </a:rPr>
              <a:t>21-25:  Above-average planner.  </a:t>
            </a:r>
          </a:p>
          <a:p>
            <a:r>
              <a:rPr lang="en-US" sz="1600" dirty="0">
                <a:solidFill>
                  <a:schemeClr val="tx1"/>
                </a:solidFill>
              </a:rPr>
              <a:t>Your planning system is working well.  Keep up the good work, with periodic reviews to be sure you’re planning around what matters most in your life.</a:t>
            </a:r>
          </a:p>
          <a:p>
            <a:endParaRPr lang="en-US" sz="1600" dirty="0">
              <a:solidFill>
                <a:schemeClr val="tx1"/>
              </a:solidFill>
            </a:endParaRPr>
          </a:p>
          <a:p>
            <a:r>
              <a:rPr lang="en-US" sz="2000" b="1" dirty="0">
                <a:solidFill>
                  <a:schemeClr val="tx1"/>
                </a:solidFill>
              </a:rPr>
              <a:t>26-30:  Excellent planner--or candidate for burnout?  </a:t>
            </a:r>
          </a:p>
          <a:p>
            <a:r>
              <a:rPr lang="en-US" sz="1600" dirty="0">
                <a:solidFill>
                  <a:schemeClr val="tx1"/>
                </a:solidFill>
              </a:rPr>
              <a:t>You have mastered planning and should experience the serenity that comes from taking charge of your life.  But make sure you’re in control of your planning rather than letting it control you.</a:t>
            </a:r>
          </a:p>
          <a:p>
            <a:endParaRPr lang="en-US" sz="1600" dirty="0">
              <a:solidFill>
                <a:schemeClr val="tx1"/>
              </a:solidFill>
            </a:endParaRPr>
          </a:p>
        </p:txBody>
      </p:sp>
    </p:spTree>
    <p:extLst>
      <p:ext uri="{BB962C8B-B14F-4D97-AF65-F5344CB8AC3E}">
        <p14:creationId xmlns:p14="http://schemas.microsoft.com/office/powerpoint/2010/main" val="116232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t>Goal Setting: “To-do” or not “to-do” lists</a:t>
            </a:r>
          </a:p>
          <a:p>
            <a:pPr marL="0" indent="0">
              <a:buNone/>
            </a:pPr>
            <a:endParaRPr lang="en-US" dirty="0"/>
          </a:p>
          <a:p>
            <a:r>
              <a:rPr lang="en-US" dirty="0"/>
              <a:t>Organize your time into blocks</a:t>
            </a:r>
          </a:p>
          <a:p>
            <a:pPr marL="0" indent="0">
              <a:buNone/>
            </a:pPr>
            <a:endParaRPr lang="en-US" dirty="0"/>
          </a:p>
          <a:p>
            <a:r>
              <a:rPr lang="en-US" dirty="0"/>
              <a:t>Identify  your “peak productivity” time</a:t>
            </a:r>
          </a:p>
          <a:p>
            <a:pPr marL="0" indent="0">
              <a:buNone/>
            </a:pPr>
            <a:endParaRPr lang="en-US" dirty="0"/>
          </a:p>
          <a:p>
            <a:r>
              <a:rPr lang="en-US" dirty="0"/>
              <a:t>Eliminate “time wasters”</a:t>
            </a:r>
          </a:p>
        </p:txBody>
      </p:sp>
    </p:spTree>
    <p:extLst>
      <p:ext uri="{BB962C8B-B14F-4D97-AF65-F5344CB8AC3E}">
        <p14:creationId xmlns:p14="http://schemas.microsoft.com/office/powerpoint/2010/main" val="3609064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 time</a:t>
            </a:r>
          </a:p>
        </p:txBody>
      </p:sp>
      <p:sp>
        <p:nvSpPr>
          <p:cNvPr id="3" name="Content Placeholder 2"/>
          <p:cNvSpPr>
            <a:spLocks noGrp="1"/>
          </p:cNvSpPr>
          <p:nvPr>
            <p:ph idx="1"/>
          </p:nvPr>
        </p:nvSpPr>
        <p:spPr/>
        <p:txBody>
          <a:bodyPr>
            <a:normAutofit/>
          </a:bodyPr>
          <a:lstStyle/>
          <a:p>
            <a:r>
              <a:rPr lang="en-US" dirty="0"/>
              <a:t>Goal Setting: “To-do” or not “to-do” lists</a:t>
            </a:r>
          </a:p>
          <a:p>
            <a:pPr marL="0" indent="0">
              <a:buNone/>
            </a:pPr>
            <a:endParaRPr lang="en-US" dirty="0"/>
          </a:p>
          <a:p>
            <a:r>
              <a:rPr lang="en-US" dirty="0">
                <a:solidFill>
                  <a:schemeClr val="bg1">
                    <a:lumMod val="75000"/>
                  </a:schemeClr>
                </a:solidFill>
              </a:rPr>
              <a:t>Organize your time into blocks</a:t>
            </a:r>
          </a:p>
          <a:p>
            <a:pPr marL="0" indent="0">
              <a:buNone/>
            </a:pPr>
            <a:endParaRPr lang="en-US" dirty="0">
              <a:solidFill>
                <a:schemeClr val="bg1">
                  <a:lumMod val="75000"/>
                </a:schemeClr>
              </a:solidFill>
            </a:endParaRPr>
          </a:p>
          <a:p>
            <a:r>
              <a:rPr lang="en-US" dirty="0">
                <a:solidFill>
                  <a:schemeClr val="bg1">
                    <a:lumMod val="75000"/>
                  </a:schemeClr>
                </a:solidFill>
              </a:rPr>
              <a:t>Identify  your “peak productivity” time</a:t>
            </a:r>
          </a:p>
          <a:p>
            <a:pPr marL="0" indent="0">
              <a:buNone/>
            </a:pPr>
            <a:endParaRPr lang="en-US" dirty="0"/>
          </a:p>
          <a:p>
            <a:r>
              <a:rPr lang="en-US" dirty="0">
                <a:solidFill>
                  <a:schemeClr val="bg1">
                    <a:lumMod val="75000"/>
                  </a:schemeClr>
                </a:solidFill>
              </a:rPr>
              <a:t>Eliminate “time wasters”</a:t>
            </a:r>
          </a:p>
        </p:txBody>
      </p:sp>
    </p:spTree>
    <p:extLst>
      <p:ext uri="{BB962C8B-B14F-4D97-AF65-F5344CB8AC3E}">
        <p14:creationId xmlns:p14="http://schemas.microsoft.com/office/powerpoint/2010/main" val="63129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 Do List” </a:t>
            </a:r>
            <a:r>
              <a:rPr lang="en-US" dirty="0" err="1"/>
              <a:t>vs</a:t>
            </a:r>
            <a:r>
              <a:rPr lang="en-US" dirty="0"/>
              <a:t> “Master List” </a:t>
            </a:r>
          </a:p>
        </p:txBody>
      </p:sp>
      <p:sp>
        <p:nvSpPr>
          <p:cNvPr id="3" name="Content Placeholder 2"/>
          <p:cNvSpPr>
            <a:spLocks noGrp="1"/>
          </p:cNvSpPr>
          <p:nvPr>
            <p:ph idx="1"/>
          </p:nvPr>
        </p:nvSpPr>
        <p:spPr/>
        <p:txBody>
          <a:bodyPr>
            <a:normAutofit fontScale="92500" lnSpcReduction="20000"/>
          </a:bodyPr>
          <a:lstStyle/>
          <a:p>
            <a:r>
              <a:rPr lang="en-US" dirty="0"/>
              <a:t>Master-list is EVERYTHING you need to do </a:t>
            </a:r>
          </a:p>
          <a:p>
            <a:pPr marL="0" indent="0">
              <a:buNone/>
            </a:pPr>
            <a:r>
              <a:rPr lang="en-US" dirty="0"/>
              <a:t>          (may be 20,30,40 or more items)</a:t>
            </a:r>
          </a:p>
          <a:p>
            <a:pPr marL="0" indent="0">
              <a:buNone/>
            </a:pPr>
            <a:endParaRPr lang="en-US" dirty="0"/>
          </a:p>
          <a:p>
            <a:r>
              <a:rPr lang="en-US" dirty="0"/>
              <a:t>To –do list is a way of knowing the tasks and demands on your time  for TODAY</a:t>
            </a:r>
          </a:p>
          <a:p>
            <a:endParaRPr lang="en-US" dirty="0"/>
          </a:p>
          <a:p>
            <a:r>
              <a:rPr lang="en-US" dirty="0"/>
              <a:t>Invest in a ”planning tool”    </a:t>
            </a:r>
          </a:p>
          <a:p>
            <a:pPr marL="0" indent="0">
              <a:buNone/>
            </a:pPr>
            <a:r>
              <a:rPr lang="en-US" dirty="0"/>
              <a:t>		 electronic planners, pocket diaries, calendars, 		 computer programs, but the best is to always 		 carry a notebook</a:t>
            </a:r>
          </a:p>
          <a:p>
            <a:endParaRPr lang="en-US" dirty="0"/>
          </a:p>
        </p:txBody>
      </p:sp>
    </p:spTree>
    <p:extLst>
      <p:ext uri="{BB962C8B-B14F-4D97-AF65-F5344CB8AC3E}">
        <p14:creationId xmlns:p14="http://schemas.microsoft.com/office/powerpoint/2010/main" val="42945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To-do lists </a:t>
            </a:r>
          </a:p>
        </p:txBody>
      </p:sp>
      <p:sp>
        <p:nvSpPr>
          <p:cNvPr id="3" name="Content Placeholder 2"/>
          <p:cNvSpPr>
            <a:spLocks noGrp="1"/>
          </p:cNvSpPr>
          <p:nvPr>
            <p:ph idx="1"/>
          </p:nvPr>
        </p:nvSpPr>
        <p:spPr>
          <a:xfrm>
            <a:off x="457200" y="1295400"/>
            <a:ext cx="8229600" cy="5334000"/>
          </a:xfrm>
        </p:spPr>
        <p:txBody>
          <a:bodyPr>
            <a:normAutofit fontScale="77500" lnSpcReduction="20000"/>
          </a:bodyPr>
          <a:lstStyle/>
          <a:p>
            <a:pPr marL="0" indent="0">
              <a:buNone/>
            </a:pPr>
            <a:endParaRPr lang="en-US" dirty="0">
              <a:effectLst/>
            </a:endParaRPr>
          </a:p>
          <a:p>
            <a:r>
              <a:rPr lang="en-US" dirty="0"/>
              <a:t>To-do lists should be captured centrally </a:t>
            </a:r>
          </a:p>
          <a:p>
            <a:pPr marL="0" indent="0">
              <a:buNone/>
            </a:pPr>
            <a:r>
              <a:rPr lang="en-US" dirty="0"/>
              <a:t>		(notebook, PD, etc. no sticky notes!)</a:t>
            </a:r>
          </a:p>
          <a:p>
            <a:endParaRPr lang="en-US" dirty="0"/>
          </a:p>
          <a:p>
            <a:r>
              <a:rPr lang="en-US" dirty="0"/>
              <a:t>Maintain and develop a list of specific things to be done for each day*, set your priorities and the get the most important  ones done as soon in the day as you can</a:t>
            </a:r>
          </a:p>
          <a:p>
            <a:pPr marL="0" indent="0">
              <a:buNone/>
            </a:pPr>
            <a:endParaRPr lang="en-US" dirty="0"/>
          </a:p>
          <a:p>
            <a:r>
              <a:rPr lang="en-US" dirty="0"/>
              <a:t>Evaluate your progress at the end of the day briefly </a:t>
            </a:r>
          </a:p>
          <a:p>
            <a:pPr marL="0" indent="0">
              <a:buNone/>
            </a:pPr>
            <a:endParaRPr lang="en-US" dirty="0"/>
          </a:p>
          <a:p>
            <a:r>
              <a:rPr lang="en-US" dirty="0"/>
              <a:t>Prioritize lists </a:t>
            </a:r>
          </a:p>
          <a:p>
            <a:pPr marL="0" indent="0">
              <a:buNone/>
            </a:pPr>
            <a:r>
              <a:rPr lang="en-US" dirty="0"/>
              <a:t>				- Eisenhower Matrix</a:t>
            </a:r>
          </a:p>
          <a:p>
            <a:pPr marL="0" indent="0">
              <a:buNone/>
            </a:pPr>
            <a:r>
              <a:rPr lang="en-US" dirty="0"/>
              <a:t>				- Must do, Should do, Could do</a:t>
            </a:r>
          </a:p>
          <a:p>
            <a:pPr lvl="1"/>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183608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065C-2337-3043-AF15-99AF880A52C3}"/>
              </a:ext>
            </a:extLst>
          </p:cNvPr>
          <p:cNvSpPr>
            <a:spLocks noGrp="1"/>
          </p:cNvSpPr>
          <p:nvPr>
            <p:ph type="title"/>
          </p:nvPr>
        </p:nvSpPr>
        <p:spPr>
          <a:xfrm>
            <a:off x="250723" y="205147"/>
            <a:ext cx="8229600" cy="1143000"/>
          </a:xfrm>
        </p:spPr>
        <p:txBody>
          <a:bodyPr/>
          <a:lstStyle/>
          <a:p>
            <a:r>
              <a:rPr lang="en-US" dirty="0"/>
              <a:t>Eisenhower Matrix</a:t>
            </a:r>
          </a:p>
        </p:txBody>
      </p:sp>
      <p:pic>
        <p:nvPicPr>
          <p:cNvPr id="8" name="Content Placeholder 7">
            <a:extLst>
              <a:ext uri="{FF2B5EF4-FFF2-40B4-BE49-F238E27FC236}">
                <a16:creationId xmlns:a16="http://schemas.microsoft.com/office/drawing/2014/main" id="{190919CB-B3A7-EE40-B1AD-2A9ACB47D719}"/>
              </a:ext>
            </a:extLst>
          </p:cNvPr>
          <p:cNvPicPr>
            <a:picLocks noGrp="1" noChangeAspect="1"/>
          </p:cNvPicPr>
          <p:nvPr>
            <p:ph idx="1"/>
          </p:nvPr>
        </p:nvPicPr>
        <p:blipFill>
          <a:blip r:embed="rId3"/>
          <a:stretch>
            <a:fillRect/>
          </a:stretch>
        </p:blipFill>
        <p:spPr>
          <a:xfrm>
            <a:off x="1554691" y="1600200"/>
            <a:ext cx="6034617" cy="4525963"/>
          </a:xfrm>
        </p:spPr>
      </p:pic>
      <p:sp>
        <p:nvSpPr>
          <p:cNvPr id="3" name="TextBox 2">
            <a:extLst>
              <a:ext uri="{FF2B5EF4-FFF2-40B4-BE49-F238E27FC236}">
                <a16:creationId xmlns:a16="http://schemas.microsoft.com/office/drawing/2014/main" id="{C2B385ED-56E2-5A4A-9C41-A537A2FFC6D8}"/>
              </a:ext>
            </a:extLst>
          </p:cNvPr>
          <p:cNvSpPr txBox="1"/>
          <p:nvPr/>
        </p:nvSpPr>
        <p:spPr>
          <a:xfrm>
            <a:off x="2551470" y="1448928"/>
            <a:ext cx="881203" cy="369332"/>
          </a:xfrm>
          <a:prstGeom prst="rect">
            <a:avLst/>
          </a:prstGeom>
          <a:noFill/>
        </p:spPr>
        <p:txBody>
          <a:bodyPr wrap="none" rtlCol="0">
            <a:spAutoFit/>
          </a:bodyPr>
          <a:lstStyle/>
          <a:p>
            <a:r>
              <a:rPr lang="en-US" dirty="0"/>
              <a:t>Urgent </a:t>
            </a:r>
          </a:p>
        </p:txBody>
      </p:sp>
      <p:sp>
        <p:nvSpPr>
          <p:cNvPr id="5" name="TextBox 4">
            <a:extLst>
              <a:ext uri="{FF2B5EF4-FFF2-40B4-BE49-F238E27FC236}">
                <a16:creationId xmlns:a16="http://schemas.microsoft.com/office/drawing/2014/main" id="{D797526A-9473-524D-9918-650AC8EF6840}"/>
              </a:ext>
            </a:extLst>
          </p:cNvPr>
          <p:cNvSpPr txBox="1"/>
          <p:nvPr/>
        </p:nvSpPr>
        <p:spPr>
          <a:xfrm>
            <a:off x="5284838" y="1448928"/>
            <a:ext cx="1281954" cy="369332"/>
          </a:xfrm>
          <a:prstGeom prst="rect">
            <a:avLst/>
          </a:prstGeom>
          <a:noFill/>
        </p:spPr>
        <p:txBody>
          <a:bodyPr wrap="none" rtlCol="0">
            <a:spAutoFit/>
          </a:bodyPr>
          <a:lstStyle/>
          <a:p>
            <a:r>
              <a:rPr lang="en-US" dirty="0"/>
              <a:t>Not Urgent </a:t>
            </a:r>
          </a:p>
        </p:txBody>
      </p:sp>
      <p:sp>
        <p:nvSpPr>
          <p:cNvPr id="6" name="TextBox 5">
            <a:extLst>
              <a:ext uri="{FF2B5EF4-FFF2-40B4-BE49-F238E27FC236}">
                <a16:creationId xmlns:a16="http://schemas.microsoft.com/office/drawing/2014/main" id="{75AAA535-F6CC-9543-8E91-2CCAEAB20097}"/>
              </a:ext>
            </a:extLst>
          </p:cNvPr>
          <p:cNvSpPr txBox="1"/>
          <p:nvPr/>
        </p:nvSpPr>
        <p:spPr>
          <a:xfrm>
            <a:off x="457200" y="2899186"/>
            <a:ext cx="1184812" cy="369332"/>
          </a:xfrm>
          <a:prstGeom prst="rect">
            <a:avLst/>
          </a:prstGeom>
          <a:noFill/>
        </p:spPr>
        <p:txBody>
          <a:bodyPr wrap="none" rtlCol="0">
            <a:spAutoFit/>
          </a:bodyPr>
          <a:lstStyle/>
          <a:p>
            <a:r>
              <a:rPr lang="en-US" dirty="0"/>
              <a:t>Important </a:t>
            </a:r>
          </a:p>
        </p:txBody>
      </p:sp>
      <p:sp>
        <p:nvSpPr>
          <p:cNvPr id="7" name="TextBox 6">
            <a:extLst>
              <a:ext uri="{FF2B5EF4-FFF2-40B4-BE49-F238E27FC236}">
                <a16:creationId xmlns:a16="http://schemas.microsoft.com/office/drawing/2014/main" id="{5485A152-1D5A-E34B-8FF4-126EA1F8098A}"/>
              </a:ext>
            </a:extLst>
          </p:cNvPr>
          <p:cNvSpPr txBox="1"/>
          <p:nvPr/>
        </p:nvSpPr>
        <p:spPr>
          <a:xfrm>
            <a:off x="457200" y="4374175"/>
            <a:ext cx="1184812" cy="646331"/>
          </a:xfrm>
          <a:prstGeom prst="rect">
            <a:avLst/>
          </a:prstGeom>
          <a:noFill/>
        </p:spPr>
        <p:txBody>
          <a:bodyPr wrap="none" rtlCol="0">
            <a:spAutoFit/>
          </a:bodyPr>
          <a:lstStyle/>
          <a:p>
            <a:pPr algn="ctr"/>
            <a:r>
              <a:rPr lang="en-US" dirty="0"/>
              <a:t>Not</a:t>
            </a:r>
          </a:p>
          <a:p>
            <a:pPr algn="ctr"/>
            <a:r>
              <a:rPr lang="en-US" dirty="0"/>
              <a:t>Important </a:t>
            </a:r>
          </a:p>
        </p:txBody>
      </p:sp>
      <p:sp>
        <p:nvSpPr>
          <p:cNvPr id="4" name="Rectangle 3">
            <a:extLst>
              <a:ext uri="{FF2B5EF4-FFF2-40B4-BE49-F238E27FC236}">
                <a16:creationId xmlns:a16="http://schemas.microsoft.com/office/drawing/2014/main" id="{4B3FDDB4-60D2-5949-B3AF-E9B52827FC47}"/>
              </a:ext>
            </a:extLst>
          </p:cNvPr>
          <p:cNvSpPr/>
          <p:nvPr/>
        </p:nvSpPr>
        <p:spPr>
          <a:xfrm>
            <a:off x="1755058" y="1969532"/>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8E0EF3-87BC-AE43-9432-BE6915518C31}"/>
              </a:ext>
            </a:extLst>
          </p:cNvPr>
          <p:cNvSpPr/>
          <p:nvPr/>
        </p:nvSpPr>
        <p:spPr>
          <a:xfrm>
            <a:off x="4571999" y="3897335"/>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89825D-3470-7649-98DB-0EB218166298}"/>
              </a:ext>
            </a:extLst>
          </p:cNvPr>
          <p:cNvSpPr/>
          <p:nvPr/>
        </p:nvSpPr>
        <p:spPr>
          <a:xfrm>
            <a:off x="1724990" y="3897335"/>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114110-D3A3-4B45-A91A-9633F818C162}"/>
              </a:ext>
            </a:extLst>
          </p:cNvPr>
          <p:cNvSpPr/>
          <p:nvPr/>
        </p:nvSpPr>
        <p:spPr>
          <a:xfrm>
            <a:off x="4571999" y="1969532"/>
            <a:ext cx="2816941" cy="18936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1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2442</TotalTime>
  <Words>1793</Words>
  <Application>Microsoft Office PowerPoint</Application>
  <PresentationFormat>On-screen Show (4:3)</PresentationFormat>
  <Paragraphs>263</Paragraphs>
  <Slides>29</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Time Management</vt:lpstr>
      <vt:lpstr>You cannot manage time…</vt:lpstr>
      <vt:lpstr>PowerPoint Presentation</vt:lpstr>
      <vt:lpstr>Know how you spend your time…</vt:lpstr>
      <vt:lpstr>Protecting your time</vt:lpstr>
      <vt:lpstr>Protecting your time</vt:lpstr>
      <vt:lpstr>“To Do List” vs “Master List” </vt:lpstr>
      <vt:lpstr>To-do lists </vt:lpstr>
      <vt:lpstr>Eisenhower Matrix</vt:lpstr>
      <vt:lpstr>Eisenhower Matrix</vt:lpstr>
      <vt:lpstr>Must, Should, Could</vt:lpstr>
      <vt:lpstr>Must, Should, Could</vt:lpstr>
      <vt:lpstr>PowerPoint Presentation</vt:lpstr>
      <vt:lpstr>Protecting your time</vt:lpstr>
      <vt:lpstr>Time blocks</vt:lpstr>
      <vt:lpstr>Time blocks and peaks in productivity</vt:lpstr>
      <vt:lpstr>Protecting your time</vt:lpstr>
      <vt:lpstr>Peak  Productivity Time</vt:lpstr>
      <vt:lpstr>Protecting your time</vt:lpstr>
      <vt:lpstr>Eliminate “time wasters”</vt:lpstr>
      <vt:lpstr>Declutter your digital life…</vt:lpstr>
      <vt:lpstr>Procrastination- the biggest time waster of all</vt:lpstr>
      <vt:lpstr>Helpful Tips for Time Management</vt:lpstr>
      <vt:lpstr>Helpful Tips for Time Management</vt:lpstr>
      <vt:lpstr>Helpful Tips for Time Management</vt:lpstr>
      <vt:lpstr>Helpful Tips for Time Management</vt:lpstr>
      <vt:lpstr>Helpful Tips for Time Management</vt:lpstr>
      <vt:lpstr>Helpful Tips for Time Management</vt:lpstr>
      <vt:lpstr>So don’t forget to maintain a good work life balance</vt:lpstr>
    </vt:vector>
  </TitlesOfParts>
  <Company>University of Pennsylvania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 Management</dc:title>
  <dc:creator>Julie Blendy</dc:creator>
  <cp:lastModifiedBy>Windows User</cp:lastModifiedBy>
  <cp:revision>89</cp:revision>
  <cp:lastPrinted>2019-08-19T15:29:45Z</cp:lastPrinted>
  <dcterms:created xsi:type="dcterms:W3CDTF">2014-09-10T15:08:16Z</dcterms:created>
  <dcterms:modified xsi:type="dcterms:W3CDTF">2022-08-24T16:52:40Z</dcterms:modified>
</cp:coreProperties>
</file>